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8" r:id="rId2"/>
    <p:sldId id="335" r:id="rId3"/>
    <p:sldId id="297" r:id="rId4"/>
    <p:sldId id="325" r:id="rId5"/>
    <p:sldId id="296" r:id="rId6"/>
    <p:sldId id="298" r:id="rId7"/>
    <p:sldId id="326" r:id="rId8"/>
    <p:sldId id="327" r:id="rId9"/>
    <p:sldId id="328" r:id="rId10"/>
    <p:sldId id="333" r:id="rId11"/>
    <p:sldId id="363" r:id="rId12"/>
    <p:sldId id="354" r:id="rId13"/>
    <p:sldId id="355" r:id="rId14"/>
    <p:sldId id="356" r:id="rId15"/>
    <p:sldId id="357" r:id="rId16"/>
    <p:sldId id="360" r:id="rId17"/>
    <p:sldId id="361" r:id="rId18"/>
    <p:sldId id="364" r:id="rId19"/>
    <p:sldId id="365" r:id="rId20"/>
    <p:sldId id="358" r:id="rId21"/>
    <p:sldId id="359" r:id="rId22"/>
    <p:sldId id="362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</p:sldIdLst>
  <p:sldSz cx="12192000" cy="6858000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48572"/>
    <a:srgbClr val="D01E38"/>
    <a:srgbClr val="1F4E79"/>
    <a:srgbClr val="FCFC80"/>
    <a:srgbClr val="FEDBA0"/>
    <a:srgbClr val="AC131E"/>
    <a:srgbClr val="FEA815"/>
    <a:srgbClr val="181717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57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464" cy="466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82" y="1"/>
            <a:ext cx="3038592" cy="466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9B6F4-4ED6-41FB-95DE-F60D8FE9C2AC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27"/>
            <a:ext cx="3037464" cy="466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82" y="8829627"/>
            <a:ext cx="3038592" cy="4667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1636-1AFC-4A37-A861-45FCBF61F0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4371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766" cy="466775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393" y="2"/>
            <a:ext cx="3038887" cy="466775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8360BFD4-3C7B-4A5C-8E0D-CFD7B2AA8F7D}" type="datetimeFigureOut">
              <a:rPr lang="th-TH" smtClean="0"/>
              <a:t>22/01/63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0594" y="4474518"/>
            <a:ext cx="5609216" cy="3660376"/>
          </a:xfrm>
          <a:prstGeom prst="rect">
            <a:avLst/>
          </a:prstGeom>
        </p:spPr>
        <p:txBody>
          <a:bodyPr vert="horz" lIns="91138" tIns="45569" rIns="91138" bIns="45569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628"/>
            <a:ext cx="3037766" cy="46677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70393" y="8829628"/>
            <a:ext cx="3038887" cy="466773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AFB26AED-3131-406E-98AE-32BFF8D71C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55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26AED-3131-406E-98AE-32BFF8D71CB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0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E7F8-7A59-4CA1-AA14-875C6F3BFF46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355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4D1EB-FCC3-46E9-A740-E45CE9068993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174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1908313"/>
            <a:ext cx="10717696" cy="143123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581400" y="3708054"/>
            <a:ext cx="5165035" cy="506136"/>
          </a:xfrm>
        </p:spPr>
        <p:txBody>
          <a:bodyPr>
            <a:noAutofit/>
          </a:bodyPr>
          <a:lstStyle>
            <a:lvl1pPr marL="0" indent="0" algn="ctr">
              <a:buNone/>
              <a:defRPr lang="th-TH" sz="3600" b="1" kern="1200" dirty="0">
                <a:solidFill>
                  <a:srgbClr val="002060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FAF8-FBB7-49AA-9D62-B24AE6C4D556}" type="datetime1">
              <a:rPr lang="th-TH" smtClean="0"/>
              <a:t>22/01/63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1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5F3F-EF9A-4C8F-8718-6EE68E784F95}" type="datetime1">
              <a:rPr lang="th-TH" smtClean="0"/>
              <a:t>22/01/63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324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3A2-ABBC-4268-9E37-402889C56011}" type="datetime1">
              <a:rPr lang="th-TH" smtClean="0"/>
              <a:t>22/01/63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38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2938" y="365125"/>
            <a:ext cx="10200861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defRPr sz="20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4pPr>
            <a:lvl5pPr>
              <a:defRPr sz="2000" b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5pPr>
          </a:lstStyle>
          <a:p>
            <a:pPr lvl="0"/>
            <a:r>
              <a:rPr lang="th-TH" dirty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6517-7341-4349-83F9-965D911F836D}" type="datetime1">
              <a:rPr lang="th-TH" smtClean="0"/>
              <a:t>22/01/63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09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A22-F946-4A9F-B409-D80C709C1A61}" type="datetime1">
              <a:rPr lang="th-TH" smtClean="0"/>
              <a:t>22/01/63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121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BD15-88EE-45F7-A027-4AED74256160}" type="datetime1">
              <a:rPr lang="th-TH" smtClean="0"/>
              <a:t>22/01/63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8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C8B3-BB59-4083-B46C-90EF259B38E7}" type="datetime1">
              <a:rPr lang="th-TH" smtClean="0"/>
              <a:t>22/01/63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74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ACA-4E2D-4026-92F0-F3F003D85150}" type="datetime1">
              <a:rPr lang="th-TH" smtClean="0"/>
              <a:t>22/01/63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26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641-B793-4F93-876F-64DF289E2459}" type="datetime1">
              <a:rPr lang="th-TH" smtClean="0"/>
              <a:t>22/01/63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060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5F5F-61B3-4901-BE02-EE727583F559}" type="datetime1">
              <a:rPr lang="th-TH" smtClean="0"/>
              <a:t>22/01/63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5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80CD-2BFC-41F8-8D5D-8A14FCDA19FF}" type="datetime1">
              <a:rPr lang="th-TH" smtClean="0"/>
              <a:t>22/01/63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591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8DDA-79E4-4B70-900F-410EC96E80CE}" type="datetime1">
              <a:rPr lang="th-TH" smtClean="0"/>
              <a:t>22/01/63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7714-DA19-4349-8009-524FE4DE276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742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(9).pptx" TargetMode="External"/><Relationship Id="rId3" Type="http://schemas.openxmlformats.org/officeDocument/2006/relationships/hyperlink" Target="(2).pptx" TargetMode="External"/><Relationship Id="rId7" Type="http://schemas.openxmlformats.org/officeDocument/2006/relationships/hyperlink" Target="(6).pptx" TargetMode="External"/><Relationship Id="rId2" Type="http://schemas.openxmlformats.org/officeDocument/2006/relationships/hyperlink" Target="(1)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(7).pptx" TargetMode="External"/><Relationship Id="rId5" Type="http://schemas.openxmlformats.org/officeDocument/2006/relationships/hyperlink" Target="(4).pptx" TargetMode="External"/><Relationship Id="rId10" Type="http://schemas.openxmlformats.org/officeDocument/2006/relationships/hyperlink" Target="(8).pptx" TargetMode="External"/><Relationship Id="rId4" Type="http://schemas.openxmlformats.org/officeDocument/2006/relationships/hyperlink" Target="(3).pptx" TargetMode="External"/><Relationship Id="rId9" Type="http://schemas.openxmlformats.org/officeDocument/2006/relationships/hyperlink" Target="(5).ppt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ometrics.info/en/node/169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ตัวชี้วัด"/>
          <p:cNvSpPr>
            <a:spLocks noChangeAspect="1" noChangeArrowheads="1"/>
          </p:cNvSpPr>
          <p:nvPr/>
        </p:nvSpPr>
        <p:spPr bwMode="auto">
          <a:xfrm>
            <a:off x="254000" y="-2127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15766" y="2142261"/>
            <a:ext cx="12155578" cy="2025444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200" b="1" dirty="0" smtClean="0">
                <a:latin typeface="TH Niramit AS" pitchFamily="2" charset="-34"/>
                <a:cs typeface="TH Niramit AS" pitchFamily="2" charset="-34"/>
              </a:rPr>
              <a:t>ก้าวใหม่</a:t>
            </a:r>
            <a:r>
              <a:rPr lang="th-TH" sz="6200" b="1" dirty="0">
                <a:latin typeface="TH Niramit AS" pitchFamily="2" charset="-34"/>
                <a:cs typeface="TH Niramit AS" pitchFamily="2" charset="-34"/>
              </a:rPr>
              <a:t>ของมหาวิทยาลัยสู่ความสำเร็จใน</a:t>
            </a:r>
            <a:r>
              <a:rPr lang="th-TH" sz="6200" b="1" dirty="0" smtClean="0">
                <a:latin typeface="TH Niramit AS" pitchFamily="2" charset="-34"/>
                <a:cs typeface="TH Niramit AS" pitchFamily="2" charset="-34"/>
              </a:rPr>
              <a:t>อนาคต</a:t>
            </a:r>
          </a:p>
          <a:p>
            <a:pPr algn="ctr"/>
            <a:r>
              <a:rPr lang="th-TH" sz="6200" b="1" dirty="0" smtClean="0">
                <a:latin typeface="TH Niramit AS" pitchFamily="2" charset="-34"/>
                <a:cs typeface="TH Niramit AS" pitchFamily="2" charset="-34"/>
              </a:rPr>
              <a:t>U </a:t>
            </a:r>
            <a:r>
              <a:rPr lang="en-US" sz="6200" b="1" dirty="0" smtClean="0">
                <a:latin typeface="TH Niramit AS" pitchFamily="2" charset="-34"/>
                <a:cs typeface="TH Niramit AS" pitchFamily="2" charset="-34"/>
              </a:rPr>
              <a:t>Rankings</a:t>
            </a:r>
            <a:endParaRPr lang="en-US" sz="6200" b="1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88771" y="6296025"/>
            <a:ext cx="4209566" cy="38100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รองศาสตราจารย์ ดร.วิทยา  เมฆขำ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0977" y="0"/>
            <a:ext cx="2307265" cy="1998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26" y="60912"/>
            <a:ext cx="1430456" cy="1834070"/>
          </a:xfrm>
          <a:prstGeom prst="rect">
            <a:avLst/>
          </a:prstGeom>
        </p:spPr>
      </p:pic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3998296" y="6554991"/>
            <a:ext cx="4209566" cy="3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3600" b="1" kern="1200" dirty="0">
                <a:solidFill>
                  <a:srgbClr val="002060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รองอธิการบดีฝ่ายแผนงานและประกันคุณภาพ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3998296" y="4167705"/>
            <a:ext cx="4209566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3600" b="1" kern="1200" dirty="0">
                <a:solidFill>
                  <a:srgbClr val="002060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วันพุธที่ 22 มกราคม 2563</a:t>
            </a:r>
          </a:p>
        </p:txBody>
      </p:sp>
    </p:spTree>
    <p:extLst>
      <p:ext uri="{BB962C8B-B14F-4D97-AF65-F5344CB8AC3E}">
        <p14:creationId xmlns:p14="http://schemas.microsoft.com/office/powerpoint/2010/main" val="16094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10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129392"/>
            <a:ext cx="10604954" cy="10612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จำนวนปัจจุบันการ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เข้าสู่ตำแหน่งที่</a:t>
            </a:r>
            <a:r>
              <a:rPr lang="th-TH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สูงขึ้น </a:t>
            </a:r>
          </a:p>
          <a:p>
            <a:r>
              <a:rPr lang="th-TH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(ผู้อำนวยการ/หัวหน้าหน่วยงาน / หัวหน้าฝ่าย)</a:t>
            </a:r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03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33581"/>
              </p:ext>
            </p:extLst>
          </p:nvPr>
        </p:nvGraphicFramePr>
        <p:xfrm>
          <a:off x="131900" y="1319679"/>
          <a:ext cx="5918026" cy="532790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57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หน่วยงาน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ผู้อำนวยการ </a:t>
                      </a:r>
                      <a:r>
                        <a:rPr lang="en-US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หัวหน้าหน่วยงาน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หัวหน้าฝ่าย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จำนวนหัวหน้าฝ่าย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ผ่าน (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เข้าสู่ตำแหน่งฯ)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600" baseline="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ครุศาสตร์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2. คณะวิทยาศาสตร์ฯ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6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3. 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มนุษย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ศาตร์ฯ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4. 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ศิลปกรรมศาสตร์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5. 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วิทยาการจัดการ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6. คณะเทคโนโลยีฯ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 smtClean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7. วิทยาลัยพ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ยา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บายฯ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8. วิทยาลัยสถาปัตยกรรมฯ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9. วิทยาลัยสห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เวชศาสตร์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10. วิทยาลัยนวัตกรรมฯ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11. วิทยาลัย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12.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วิทยาลัยภาพยนต์ฯ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13. วิทยาลัยโล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จิ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สติกส์ฯ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14. บัณฑิต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วิทยาลัย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15. สถาบันวิจัยและพัฒนา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16. สำนักศิลปะฯ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17. สำนักวิทยบริการฯ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9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33847"/>
              </p:ext>
            </p:extLst>
          </p:nvPr>
        </p:nvGraphicFramePr>
        <p:xfrm>
          <a:off x="6195998" y="1323224"/>
          <a:ext cx="5918026" cy="504748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57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หน่วยงาน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ผู้อำนวยการ </a:t>
                      </a:r>
                      <a:r>
                        <a:rPr lang="en-US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หัวหน้าหน่วยงาน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หัวหน้าฝ่าย</a:t>
                      </a:r>
                      <a:endParaRPr lang="en-US" sz="160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จำนวนหัวหน้าฝ่าย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ผ่าน (เข้าสู่ตำแหน่งฯ)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18. กองกลาง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19. กองบริการการศึกษา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20. กองบริหารงานบุคคล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21. กองพัฒนานักศึกษา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22. กองนโยบายและแผน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23. กองคลัง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24. หน่วยตรวจสอบภายใน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25. สสสร.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26. สำนักวิชาการศึกษาฯ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27</a:t>
                      </a:r>
                      <a:r>
                        <a:rPr lang="en-US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.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สำนักทรัพย์สินฯ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28. ศูนย์ฯ อุดรธานี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29. ศูนย์ฯ สมุทรสงคราม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30.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ศูนย์ฯ นครปฐม</a:t>
                      </a:r>
                      <a:endParaRPr lang="en-US" sz="1600" dirty="0" smtClean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31.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ศูนย์ฯ ระนอง</a:t>
                      </a:r>
                      <a:endParaRPr lang="en-US" sz="1600" dirty="0" smtClean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32. ศูนย์ฯ</a:t>
                      </a:r>
                      <a:r>
                        <a:rPr lang="th-TH" sz="1600" baseline="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 ผู้สูงอายุ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FF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รวมทั้งหมด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24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54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155988" y="6067875"/>
            <a:ext cx="5986396" cy="3655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7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11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129392"/>
            <a:ext cx="10604954" cy="10612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จำนวนปัจจุบันการ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เข้าสู่ตำแหน่งที่</a:t>
            </a:r>
            <a:r>
              <a:rPr lang="th-TH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สูงขึ้น </a:t>
            </a:r>
          </a:p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(ชำนาญการ)</a:t>
            </a:r>
          </a:p>
        </p:txBody>
      </p:sp>
      <p:sp>
        <p:nvSpPr>
          <p:cNvPr id="6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03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28276"/>
              </p:ext>
            </p:extLst>
          </p:nvPr>
        </p:nvGraphicFramePr>
        <p:xfrm>
          <a:off x="994049" y="1316244"/>
          <a:ext cx="4771026" cy="532790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50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หน่วยงาน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ผ่านการประเมินฯ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อยู่ระหว่างการพิจารณาฯ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600" baseline="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ครุศาสตร์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2. คณะวิทยาศาสตร์ฯ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3. 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มนุษย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ศาตร์ฯ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4. 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ศิลปกรรมศาสตร์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5. คณะ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วิทยาการจัดการ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6. คณะเทคโนโลยีฯ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7. วิทยาลัยพ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ยา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บายฯ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8. วิทยาลัยสถาปัตยกรรมฯ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9. วิทยาลัยสห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เวชศาสตร์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10. วิทยาลัยนวัตกรรมฯ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11. วิทยาลัย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12.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วิทยาลัยภาพยนต์ฯ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13. วิทยาลัยโล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จิ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สติกส์ฯ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14. บัณฑิต</a:t>
                      </a: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วิทยาลัย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15. สถาบันวิจัยและพัฒนา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16. สำนักศิลปะฯ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17. สำนักวิทยบริการฯ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96069"/>
              </p:ext>
            </p:extLst>
          </p:nvPr>
        </p:nvGraphicFramePr>
        <p:xfrm>
          <a:off x="6291792" y="1323704"/>
          <a:ext cx="4985808" cy="50499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28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3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หน่วยงาน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ผ่านการประเมินฯ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อยู่ระหว่างการพิจารณาฯ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18. กองกลาง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19. กองบริการการศึกษา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20. กองบริหารงานบุคคล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21. กองพัฒนานักศึกษา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22. กองนโยบายและแผน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23. กองคลัง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24. หน่วยตรวจสอบภายใน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25. สสสร.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26. สำนักวิชาการศึกษาฯ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27</a:t>
                      </a:r>
                      <a:r>
                        <a:rPr lang="en-US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.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สำนักทรัพย์สินฯ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28. ศูนย์ฯ อุดรธานี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29. ศูนย์ฯ สมุทรสงคราม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30.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ศูนย์ฯ นครปฐม</a:t>
                      </a:r>
                      <a:endParaRPr lang="en-US" sz="1600" dirty="0" smtClean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31. </a:t>
                      </a:r>
                      <a:r>
                        <a:rPr lang="th-TH" sz="16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ศูนย์ฯ ระนอง</a:t>
                      </a:r>
                      <a:endParaRPr lang="en-US" sz="1600" dirty="0" smtClean="0"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32. ศูนย์ฯ</a:t>
                      </a:r>
                      <a:r>
                        <a:rPr lang="th-TH" sz="1600" baseline="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 ผู้สูงอายุ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รวมทั้งหมด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16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226627" y="6084203"/>
            <a:ext cx="5120640" cy="34925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45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/>
          <a:p>
            <a:fld id="{4AD97714-DA19-4349-8009-524FE4DE2761}" type="slidenum">
              <a:rPr lang="th-TH" smtClean="0"/>
              <a:t>12</a:t>
            </a:fld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1353210" y="965887"/>
            <a:ext cx="2721079" cy="5350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ผู้อำนวยการสำนักงานอธิการบดี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6"/>
          <p:cNvSpPr/>
          <p:nvPr/>
        </p:nvSpPr>
        <p:spPr>
          <a:xfrm>
            <a:off x="1353210" y="5050514"/>
            <a:ext cx="2721077" cy="518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รักษาการหัวหน้าฝ่าย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13"/>
          <p:cNvSpPr/>
          <p:nvPr/>
        </p:nvSpPr>
        <p:spPr>
          <a:xfrm>
            <a:off x="1353210" y="2357374"/>
            <a:ext cx="2721079" cy="5880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ผู้อำนวยการกอง / หัวหน้าสำนักงาน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14"/>
          <p:cNvSpPr/>
          <p:nvPr/>
        </p:nvSpPr>
        <p:spPr>
          <a:xfrm>
            <a:off x="1353210" y="3776593"/>
            <a:ext cx="2721077" cy="480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หัวหน้าฝ่าย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15"/>
          <p:cNvSpPr/>
          <p:nvPr/>
        </p:nvSpPr>
        <p:spPr>
          <a:xfrm>
            <a:off x="5008249" y="91572"/>
            <a:ext cx="2566220" cy="5324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เชี่ยวชาญพิเศษ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17"/>
          <p:cNvSpPr/>
          <p:nvPr/>
        </p:nvSpPr>
        <p:spPr>
          <a:xfrm>
            <a:off x="5008249" y="965888"/>
            <a:ext cx="2566220" cy="5790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เชี่ยวชาญ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8"/>
          <p:cNvSpPr/>
          <p:nvPr/>
        </p:nvSpPr>
        <p:spPr>
          <a:xfrm>
            <a:off x="5008249" y="5050514"/>
            <a:ext cx="2566220" cy="518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ระดับปฏิบัติการ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9"/>
          <p:cNvSpPr/>
          <p:nvPr/>
        </p:nvSpPr>
        <p:spPr>
          <a:xfrm>
            <a:off x="5008249" y="2362884"/>
            <a:ext cx="2566220" cy="555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ชำนาญการพิเศษ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20"/>
          <p:cNvSpPr/>
          <p:nvPr/>
        </p:nvSpPr>
        <p:spPr>
          <a:xfrm>
            <a:off x="5008249" y="3789845"/>
            <a:ext cx="2566220" cy="480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ชำนาญการ </a:t>
            </a:r>
            <a:r>
              <a:rPr lang="th-TH" sz="1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(ไม่มีกรอบ ทำได้ทุกคน)</a:t>
            </a:r>
            <a:endParaRPr lang="th-TH" sz="1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22"/>
          <p:cNvSpPr/>
          <p:nvPr/>
        </p:nvSpPr>
        <p:spPr>
          <a:xfrm>
            <a:off x="8120537" y="5050514"/>
            <a:ext cx="2566220" cy="518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ระดับปฏิบัติงาน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23"/>
          <p:cNvSpPr/>
          <p:nvPr/>
        </p:nvSpPr>
        <p:spPr>
          <a:xfrm>
            <a:off x="8120537" y="2402640"/>
            <a:ext cx="2566220" cy="555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ชำนาญงานพิเศษ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24"/>
          <p:cNvSpPr/>
          <p:nvPr/>
        </p:nvSpPr>
        <p:spPr>
          <a:xfrm>
            <a:off x="8120537" y="3803097"/>
            <a:ext cx="2566220" cy="480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ชำนาญงาน</a:t>
            </a:r>
          </a:p>
        </p:txBody>
      </p:sp>
      <p:sp>
        <p:nvSpPr>
          <p:cNvPr id="17" name="สี่เหลี่ยมผืนผ้า 25"/>
          <p:cNvSpPr/>
          <p:nvPr/>
        </p:nvSpPr>
        <p:spPr>
          <a:xfrm>
            <a:off x="4985322" y="6163069"/>
            <a:ext cx="2566220" cy="6680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ตำแหน่งวิชาชีพเฉพาะ</a:t>
            </a:r>
          </a:p>
          <a:p>
            <a:pPr marL="342900"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หรือเชี่ยวชาญเฉพาะ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26"/>
          <p:cNvSpPr/>
          <p:nvPr/>
        </p:nvSpPr>
        <p:spPr>
          <a:xfrm>
            <a:off x="8120536" y="6150446"/>
            <a:ext cx="2566220" cy="6807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ตำแหน่งประเภททั่วไป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ลูกศรเชื่อมต่อแบบตรง 33"/>
          <p:cNvCxnSpPr/>
          <p:nvPr/>
        </p:nvCxnSpPr>
        <p:spPr>
          <a:xfrm flipV="1">
            <a:off x="6302259" y="5569307"/>
            <a:ext cx="0" cy="58113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42"/>
          <p:cNvCxnSpPr/>
          <p:nvPr/>
        </p:nvCxnSpPr>
        <p:spPr>
          <a:xfrm flipV="1">
            <a:off x="9363876" y="5569307"/>
            <a:ext cx="0" cy="581139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45"/>
          <p:cNvSpPr/>
          <p:nvPr/>
        </p:nvSpPr>
        <p:spPr>
          <a:xfrm>
            <a:off x="1353209" y="6150446"/>
            <a:ext cx="2721077" cy="680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14350"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ตำแหน่งสายบริหาร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2" name="ลูกศรเชื่อมต่อแบบตรง 46"/>
          <p:cNvCxnSpPr/>
          <p:nvPr/>
        </p:nvCxnSpPr>
        <p:spPr>
          <a:xfrm flipV="1">
            <a:off x="2704769" y="5569307"/>
            <a:ext cx="0" cy="58113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กล่องข้อความ 1">
            <a:hlinkClick r:id="rId2" action="ppaction://hlinkpres?slideindex=1&amp;slidetitle="/>
          </p:cNvPr>
          <p:cNvSpPr txBox="1"/>
          <p:nvPr/>
        </p:nvSpPr>
        <p:spPr>
          <a:xfrm>
            <a:off x="2866843" y="4562139"/>
            <a:ext cx="1359347" cy="30777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9"/>
          <p:cNvSpPr txBox="1"/>
          <p:nvPr/>
        </p:nvSpPr>
        <p:spPr>
          <a:xfrm>
            <a:off x="6363978" y="5675209"/>
            <a:ext cx="1187564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ระดับปริญญาตรี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34"/>
          <p:cNvSpPr txBox="1"/>
          <p:nvPr/>
        </p:nvSpPr>
        <p:spPr>
          <a:xfrm>
            <a:off x="9467449" y="5668898"/>
            <a:ext cx="1187564" cy="33855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ต่ำกว่าปริญญาตรี</a:t>
            </a:r>
            <a:endParaRPr lang="th-TH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6" name="ลูกศรเชื่อมต่อแบบตรง 3"/>
          <p:cNvCxnSpPr>
            <a:stCxn id="11" idx="1"/>
            <a:endCxn id="6" idx="3"/>
          </p:cNvCxnSpPr>
          <p:nvPr/>
        </p:nvCxnSpPr>
        <p:spPr>
          <a:xfrm flipH="1">
            <a:off x="4074287" y="5309910"/>
            <a:ext cx="933962" cy="0"/>
          </a:xfrm>
          <a:prstGeom prst="straightConnector1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หักมุม 9"/>
          <p:cNvCxnSpPr>
            <a:stCxn id="6" idx="0"/>
            <a:endCxn id="23" idx="1"/>
          </p:cNvCxnSpPr>
          <p:nvPr/>
        </p:nvCxnSpPr>
        <p:spPr>
          <a:xfrm rot="5400000" flipH="1" flipV="1">
            <a:off x="2623053" y="4806724"/>
            <a:ext cx="334486" cy="153094"/>
          </a:xfrm>
          <a:prstGeom prst="bentConnector2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หักมุม 11"/>
          <p:cNvCxnSpPr>
            <a:stCxn id="23" idx="0"/>
            <a:endCxn id="8" idx="2"/>
          </p:cNvCxnSpPr>
          <p:nvPr/>
        </p:nvCxnSpPr>
        <p:spPr>
          <a:xfrm rot="16200000" flipV="1">
            <a:off x="2977736" y="3993358"/>
            <a:ext cx="304795" cy="832768"/>
          </a:xfrm>
          <a:prstGeom prst="bentConnector3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กล่องข้อความ 47">
            <a:hlinkClick r:id="rId3" action="ppaction://hlinkpres?slideindex=1&amp;slidetitle="/>
          </p:cNvPr>
          <p:cNvSpPr txBox="1"/>
          <p:nvPr/>
        </p:nvSpPr>
        <p:spPr>
          <a:xfrm>
            <a:off x="4998936" y="4491799"/>
            <a:ext cx="1302026" cy="307777"/>
          </a:xfrm>
          <a:prstGeom prst="rect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0" name="ตัวเชื่อมต่อหักมุม 49"/>
          <p:cNvCxnSpPr>
            <a:stCxn id="8" idx="3"/>
            <a:endCxn id="29" idx="1"/>
          </p:cNvCxnSpPr>
          <p:nvPr/>
        </p:nvCxnSpPr>
        <p:spPr>
          <a:xfrm>
            <a:off x="4074287" y="4016969"/>
            <a:ext cx="924649" cy="628719"/>
          </a:xfrm>
          <a:prstGeom prst="bentConnector3">
            <a:avLst>
              <a:gd name="adj1" fmla="val 50000"/>
            </a:avLst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หักมุม 56"/>
          <p:cNvCxnSpPr>
            <a:stCxn id="29" idx="3"/>
            <a:endCxn id="13" idx="2"/>
          </p:cNvCxnSpPr>
          <p:nvPr/>
        </p:nvCxnSpPr>
        <p:spPr>
          <a:xfrm flipH="1" flipV="1">
            <a:off x="6291359" y="4270596"/>
            <a:ext cx="9603" cy="375092"/>
          </a:xfrm>
          <a:prstGeom prst="bentConnector4">
            <a:avLst>
              <a:gd name="adj1" fmla="val -2380506"/>
              <a:gd name="adj2" fmla="val 70513"/>
            </a:avLst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กล่องข้อความ 59">
            <a:hlinkClick r:id="rId4" action="ppaction://hlinkpres?slideindex=1&amp;slidetitle="/>
          </p:cNvPr>
          <p:cNvSpPr txBox="1"/>
          <p:nvPr/>
        </p:nvSpPr>
        <p:spPr>
          <a:xfrm>
            <a:off x="6797581" y="4498817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กล่องข้อความ 62">
            <a:hlinkClick r:id="rId5" action="ppaction://hlinkpres?slideindex=1&amp;slidetitle="/>
          </p:cNvPr>
          <p:cNvSpPr txBox="1"/>
          <p:nvPr/>
        </p:nvSpPr>
        <p:spPr>
          <a:xfrm>
            <a:off x="2828724" y="3254975"/>
            <a:ext cx="1397467" cy="30777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4" name="ตัวเชื่อมต่อหักมุม 67"/>
          <p:cNvCxnSpPr>
            <a:stCxn id="8" idx="0"/>
            <a:endCxn id="33" idx="1"/>
          </p:cNvCxnSpPr>
          <p:nvPr/>
        </p:nvCxnSpPr>
        <p:spPr>
          <a:xfrm rot="5400000" flipH="1" flipV="1">
            <a:off x="2587372" y="3535242"/>
            <a:ext cx="367729" cy="114975"/>
          </a:xfrm>
          <a:prstGeom prst="bentConnector2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หักมุม 69"/>
          <p:cNvCxnSpPr>
            <a:stCxn id="33" idx="0"/>
            <a:endCxn id="7" idx="2"/>
          </p:cNvCxnSpPr>
          <p:nvPr/>
        </p:nvCxnSpPr>
        <p:spPr>
          <a:xfrm rot="16200000" flipV="1">
            <a:off x="2965804" y="2693321"/>
            <a:ext cx="309600" cy="813708"/>
          </a:xfrm>
          <a:prstGeom prst="bentConnector3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70">
            <a:hlinkClick r:id="rId6" action="ppaction://hlinkpres?slideindex=1&amp;slidetitle="/>
          </p:cNvPr>
          <p:cNvSpPr txBox="1"/>
          <p:nvPr/>
        </p:nvSpPr>
        <p:spPr>
          <a:xfrm>
            <a:off x="2819410" y="1830603"/>
            <a:ext cx="1406781" cy="307777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(7)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ตัวเชื่อมต่อหักมุม 72"/>
          <p:cNvCxnSpPr>
            <a:stCxn id="7" idx="0"/>
            <a:endCxn id="36" idx="1"/>
          </p:cNvCxnSpPr>
          <p:nvPr/>
        </p:nvCxnSpPr>
        <p:spPr>
          <a:xfrm rot="5400000" flipH="1" flipV="1">
            <a:off x="2580139" y="2118103"/>
            <a:ext cx="372882" cy="105660"/>
          </a:xfrm>
          <a:prstGeom prst="bentConnector2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หักมุม 74"/>
          <p:cNvCxnSpPr>
            <a:stCxn id="36" idx="0"/>
            <a:endCxn id="5" idx="2"/>
          </p:cNvCxnSpPr>
          <p:nvPr/>
        </p:nvCxnSpPr>
        <p:spPr>
          <a:xfrm rot="16200000" flipV="1">
            <a:off x="2953419" y="1261220"/>
            <a:ext cx="329714" cy="809051"/>
          </a:xfrm>
          <a:prstGeom prst="bentConnector3">
            <a:avLst/>
          </a:prstGeom>
          <a:ln w="28575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กล่องข้อความ 75">
            <a:hlinkClick r:id="rId7" action="ppaction://hlinkpres?slideindex=1&amp;slidetitle="/>
          </p:cNvPr>
          <p:cNvSpPr txBox="1"/>
          <p:nvPr/>
        </p:nvSpPr>
        <p:spPr>
          <a:xfrm>
            <a:off x="6694761" y="3184780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(6) 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กล่องข้อความ 76">
            <a:hlinkClick r:id="rId8" action="ppaction://hlinkpres?slideindex=1&amp;slidetitle="/>
          </p:cNvPr>
          <p:cNvSpPr txBox="1"/>
          <p:nvPr/>
        </p:nvSpPr>
        <p:spPr>
          <a:xfrm>
            <a:off x="6701399" y="1775224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(9) 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1" name="ตัวเชื่อมต่อหักมุม 81"/>
          <p:cNvCxnSpPr>
            <a:stCxn id="11" idx="3"/>
            <a:endCxn id="32" idx="2"/>
          </p:cNvCxnSpPr>
          <p:nvPr/>
        </p:nvCxnSpPr>
        <p:spPr>
          <a:xfrm flipH="1" flipV="1">
            <a:off x="7234116" y="4806594"/>
            <a:ext cx="340353" cy="503316"/>
          </a:xfrm>
          <a:prstGeom prst="bentConnector4">
            <a:avLst>
              <a:gd name="adj1" fmla="val -67166"/>
              <a:gd name="adj2" fmla="val 75769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หักมุม 83"/>
          <p:cNvCxnSpPr>
            <a:stCxn id="32" idx="0"/>
            <a:endCxn id="13" idx="3"/>
          </p:cNvCxnSpPr>
          <p:nvPr/>
        </p:nvCxnSpPr>
        <p:spPr>
          <a:xfrm rot="5400000" flipH="1" flipV="1">
            <a:off x="7169994" y="4094343"/>
            <a:ext cx="468596" cy="340353"/>
          </a:xfrm>
          <a:prstGeom prst="bentConnector4">
            <a:avLst>
              <a:gd name="adj1" fmla="val 24351"/>
              <a:gd name="adj2" fmla="val 167166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หักมุม 89"/>
          <p:cNvCxnSpPr>
            <a:stCxn id="39" idx="0"/>
            <a:endCxn id="12" idx="3"/>
          </p:cNvCxnSpPr>
          <p:nvPr/>
        </p:nvCxnSpPr>
        <p:spPr>
          <a:xfrm rot="5400000" flipH="1" flipV="1">
            <a:off x="7080931" y="2691243"/>
            <a:ext cx="543902" cy="443173"/>
          </a:xfrm>
          <a:prstGeom prst="bentConnector4">
            <a:avLst>
              <a:gd name="adj1" fmla="val 24444"/>
              <a:gd name="adj2" fmla="val 151583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95"/>
          <p:cNvCxnSpPr>
            <a:stCxn id="13" idx="0"/>
            <a:endCxn id="39" idx="1"/>
          </p:cNvCxnSpPr>
          <p:nvPr/>
        </p:nvCxnSpPr>
        <p:spPr>
          <a:xfrm rot="5400000" flipH="1" flipV="1">
            <a:off x="6267472" y="3362556"/>
            <a:ext cx="451176" cy="403402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หักมุม 97"/>
          <p:cNvCxnSpPr>
            <a:stCxn id="12" idx="0"/>
            <a:endCxn id="40" idx="1"/>
          </p:cNvCxnSpPr>
          <p:nvPr/>
        </p:nvCxnSpPr>
        <p:spPr>
          <a:xfrm rot="5400000" flipH="1" flipV="1">
            <a:off x="6279494" y="1940979"/>
            <a:ext cx="433771" cy="410040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หักมุม 99"/>
          <p:cNvCxnSpPr>
            <a:stCxn id="40" idx="3"/>
            <a:endCxn id="10" idx="3"/>
          </p:cNvCxnSpPr>
          <p:nvPr/>
        </p:nvCxnSpPr>
        <p:spPr>
          <a:xfrm flipV="1">
            <a:off x="7574469" y="1255406"/>
            <a:ext cx="12700" cy="673707"/>
          </a:xfrm>
          <a:prstGeom prst="bentConnector3">
            <a:avLst>
              <a:gd name="adj1" fmla="val 1800000"/>
            </a:avLst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101"/>
          <p:cNvCxnSpPr>
            <a:stCxn id="10" idx="0"/>
            <a:endCxn id="9" idx="2"/>
          </p:cNvCxnSpPr>
          <p:nvPr/>
        </p:nvCxnSpPr>
        <p:spPr>
          <a:xfrm flipV="1">
            <a:off x="6291359" y="624041"/>
            <a:ext cx="0" cy="34184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กล่องข้อความ 102">
            <a:hlinkClick r:id="rId9" action="ppaction://hlinkpres?slideindex=1&amp;slidetitle="/>
          </p:cNvPr>
          <p:cNvSpPr txBox="1"/>
          <p:nvPr/>
        </p:nvSpPr>
        <p:spPr>
          <a:xfrm>
            <a:off x="4920262" y="3251163"/>
            <a:ext cx="1302026" cy="307777"/>
          </a:xfrm>
          <a:prstGeom prst="rect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(5)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103">
            <a:hlinkClick r:id="rId10" action="ppaction://hlinkpres?slideindex=1&amp;slidetitle="/>
          </p:cNvPr>
          <p:cNvSpPr txBox="1"/>
          <p:nvPr/>
        </p:nvSpPr>
        <p:spPr>
          <a:xfrm>
            <a:off x="4925123" y="1816989"/>
            <a:ext cx="1302026" cy="307777"/>
          </a:xfrm>
          <a:prstGeom prst="rect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(8) เกณฑ์เข้าสู่ตำแหน่ง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0" name="ตัวเชื่อมต่อหักมุม 105"/>
          <p:cNvCxnSpPr>
            <a:stCxn id="7" idx="3"/>
            <a:endCxn id="48" idx="1"/>
          </p:cNvCxnSpPr>
          <p:nvPr/>
        </p:nvCxnSpPr>
        <p:spPr>
          <a:xfrm>
            <a:off x="4074289" y="2651375"/>
            <a:ext cx="845973" cy="753677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หักมุม 107"/>
          <p:cNvCxnSpPr>
            <a:stCxn id="48" idx="0"/>
            <a:endCxn id="12" idx="2"/>
          </p:cNvCxnSpPr>
          <p:nvPr/>
        </p:nvCxnSpPr>
        <p:spPr>
          <a:xfrm rot="5400000" flipH="1" flipV="1">
            <a:off x="5765171" y="2724975"/>
            <a:ext cx="332292" cy="720084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หักมุม 109"/>
          <p:cNvCxnSpPr>
            <a:stCxn id="5" idx="3"/>
            <a:endCxn id="49" idx="1"/>
          </p:cNvCxnSpPr>
          <p:nvPr/>
        </p:nvCxnSpPr>
        <p:spPr>
          <a:xfrm>
            <a:off x="4074289" y="1233388"/>
            <a:ext cx="850834" cy="737490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หักมุม 111"/>
          <p:cNvCxnSpPr>
            <a:stCxn id="49" idx="0"/>
            <a:endCxn id="10" idx="2"/>
          </p:cNvCxnSpPr>
          <p:nvPr/>
        </p:nvCxnSpPr>
        <p:spPr>
          <a:xfrm rot="5400000" flipH="1" flipV="1">
            <a:off x="5797715" y="1323346"/>
            <a:ext cx="272065" cy="715223"/>
          </a:xfrm>
          <a:prstGeom prst="bentConnector3">
            <a:avLst/>
          </a:prstGeom>
          <a:ln w="28575">
            <a:solidFill>
              <a:srgbClr val="00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กล่องข้อความ 112"/>
          <p:cNvSpPr txBox="1"/>
          <p:nvPr/>
        </p:nvSpPr>
        <p:spPr>
          <a:xfrm>
            <a:off x="9472278" y="4492552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113"/>
          <p:cNvSpPr txBox="1"/>
          <p:nvPr/>
        </p:nvSpPr>
        <p:spPr>
          <a:xfrm>
            <a:off x="9472278" y="3176340"/>
            <a:ext cx="873070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เกณฑ์ปกติ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6" name="ลูกศรเชื่อมต่อแบบตรง 115"/>
          <p:cNvCxnSpPr>
            <a:stCxn id="14" idx="0"/>
            <a:endCxn id="16" idx="2"/>
          </p:cNvCxnSpPr>
          <p:nvPr/>
        </p:nvCxnSpPr>
        <p:spPr>
          <a:xfrm flipV="1">
            <a:off x="9403647" y="4283848"/>
            <a:ext cx="0" cy="76666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117"/>
          <p:cNvCxnSpPr>
            <a:stCxn id="16" idx="0"/>
            <a:endCxn id="15" idx="2"/>
          </p:cNvCxnSpPr>
          <p:nvPr/>
        </p:nvCxnSpPr>
        <p:spPr>
          <a:xfrm flipV="1">
            <a:off x="9403647" y="2958626"/>
            <a:ext cx="0" cy="84447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กล่องข้อความ 118"/>
          <p:cNvSpPr txBox="1"/>
          <p:nvPr/>
        </p:nvSpPr>
        <p:spPr>
          <a:xfrm>
            <a:off x="8167589" y="243970"/>
            <a:ext cx="25662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เกณฑ์กำหนดตำแหน่ง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ให้สูงขึ้น (ปกติ)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กล่องข้อความ 55"/>
          <p:cNvSpPr txBox="1"/>
          <p:nvPr/>
        </p:nvSpPr>
        <p:spPr>
          <a:xfrm>
            <a:off x="1181568" y="205720"/>
            <a:ext cx="331195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พนักงานมหาวิทยาลัยสายสนับสนุนวิชาการ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กล่องข้อความ 2"/>
          <p:cNvSpPr txBox="1"/>
          <p:nvPr/>
        </p:nvSpPr>
        <p:spPr>
          <a:xfrm>
            <a:off x="8307492" y="1263761"/>
            <a:ext cx="246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ผู้ปฏิบัติหน้าที่รักษาการภายใน 2 ปี 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ต้องเข้าสู่ตำแหน่งที่สูงขึ้น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(ถ้าไม่เข้า จะไม่ได้รับค่าตอบแทน)</a:t>
            </a: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1057657" y="5925887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H Sarabun New"/>
              </a:rPr>
              <a:t>3</a:t>
            </a:r>
            <a:endParaRPr lang="en-US" sz="48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62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4604593" y="5958755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H Sarabun New"/>
              </a:rPr>
              <a:t>2</a:t>
            </a:r>
            <a:endParaRPr lang="en-US" sz="48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63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7915503" y="5958755"/>
            <a:ext cx="80136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H Sarabun New"/>
              </a:rPr>
              <a:t>1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12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9" grpId="0" animBg="1"/>
      <p:bldP spid="32" grpId="0" animBg="1"/>
      <p:bldP spid="33" grpId="0" animBg="1"/>
      <p:bldP spid="36" grpId="0" animBg="1"/>
      <p:bldP spid="39" grpId="0" animBg="1"/>
      <p:bldP spid="40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347" y="182074"/>
            <a:ext cx="8784976" cy="7078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รักษาการหัวหน้าฝ่าย เข้าสู่ตำแหน่งหัวหน้าฝ่าย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4398" y="889960"/>
            <a:ext cx="97847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คุณสมบัติเฉพาะสำหรับตำแหน่ง</a:t>
            </a:r>
          </a:p>
          <a:p>
            <a:pPr marL="514350" indent="-514350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(2) คุณสมบัติที่มหาวิทยาลัยกำหนด</a:t>
            </a:r>
          </a:p>
          <a:p>
            <a:pPr marL="854075" indent="-454025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(ก) มี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ประสบการณ์ในการทำงานที่เกี่ยวข้องกับฝ่ายของตำแหน่ง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ที่จะ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แต่งตั้งรวมกันแล้ว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ไม่น้อยกว่า 5 ปี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</a:p>
          <a:p>
            <a:pPr marL="854075" indent="-454025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ข) มีประสบการณ์ในการบริหารหน่วยงานในฐานะรักษาการ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หัวหน้าฝ่ายมาแล้ว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น้อยกว่า 2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marL="514350" indent="-514350"/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3) เกณฑ์การประเมิน</a:t>
            </a:r>
          </a:p>
          <a:p>
            <a:pPr marL="854075" indent="-454025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(1) ผลสัมฤทธิ์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ของงานตามตัวชี้วัดของตำแหน่งที่ครอง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อยู่</a:t>
            </a:r>
          </a:p>
          <a:p>
            <a:pPr marL="854075" indent="-454025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(2)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ความรู้ความสามารถ ทักษะและสมรรถนะสำหรับ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ตำแหน่ง</a:t>
            </a:r>
          </a:p>
          <a:p>
            <a:pPr marL="854075" indent="-454025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สมรรถนะทางการ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บริหาร</a:t>
            </a:r>
          </a:p>
          <a:p>
            <a:pPr marL="854075" indent="-454025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(4) ทักษะการใช้คอมพิวเตอร์ ทักษะภาษาอังกฤษ ทักษะการคำนวณ และทักษะการจัดการข้อมูล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65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009" y="81889"/>
            <a:ext cx="8576953" cy="107721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รักษาการผู้อำนวยการ/หัวหน้าสำนักงาน เข้าสู่ตำแหน่ง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ผู้อำนวยการกอง/หัวหน้าสำนักงาน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154" y="1141339"/>
            <a:ext cx="109345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คุณสมบัติเฉพาะสำหรับตำแหน่ง</a:t>
            </a:r>
          </a:p>
          <a:p>
            <a:pPr marL="514350" indent="-514350"/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(2) คุณสมบัติที่มหาวิทยาลัยกำหนด</a:t>
            </a:r>
          </a:p>
          <a:p>
            <a:pPr marL="739775" indent="-4000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(ก) 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ประสบการณ์ในการบริหารหน่วยงานในฐานะหัวหน้าฝ่ายในกอง หรือหน่วยงาน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อื่นที่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มีฐานะเทียบเท่า ซึ่งมีลักษณะงานที่ปฏิบัติเกี่ยวข้องกับงานของตำแหน่งที่จะ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แต่งตั้ง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มากกว่า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งาน มาแล้วไม่น้อยกว่า 2 ปี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</a:p>
          <a:p>
            <a:pPr marL="739775" indent="-400050"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ข) มีประสบการณ์ในการบริหารหน่วยงานในฐานะหัวหน้าฝ่ายหรือรักษาการใน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ตำแหน่งหัวหน้า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ฝ่ายในกองหรือหน่วยงานอื่นที่มีฐานะเทียบเท่า ซึ่งมีลักษณะงานที่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ปฏิบัติเกี่ยวกับ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งานของตำแหน่งที่จะแต่งตั้ง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งาน รวมกันแล้วไม่น้อยกว่า 5 ปี</a:t>
            </a:r>
          </a:p>
          <a:p>
            <a:pPr marL="514350" indent="-514350"/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(ค) เกณฑ์การประเมิน</a:t>
            </a:r>
          </a:p>
          <a:p>
            <a:pPr marL="514350" indent="-514350"/>
            <a:r>
              <a:rPr lang="th-TH" b="1" dirty="0">
                <a:latin typeface="TH SarabunPSK" pitchFamily="34" charset="-34"/>
                <a:cs typeface="TH SarabunPSK" pitchFamily="34" charset="-34"/>
              </a:rPr>
              <a:t>	(1) ผลสัมฤทธิ์ของงานตามตัวชี้วัดของตำแหน่งที่ครองอยู่</a:t>
            </a:r>
          </a:p>
          <a:p>
            <a:pPr marL="514350" indent="-514350"/>
            <a:r>
              <a:rPr lang="th-TH" b="1" dirty="0">
                <a:latin typeface="TH SarabunPSK" pitchFamily="34" charset="-34"/>
                <a:cs typeface="TH SarabunPSK" pitchFamily="34" charset="-34"/>
              </a:rPr>
              <a:t>	(2) ความรู้ความสามารถ ทักษะและสมรรถนะสำหรับตำแหน่ง</a:t>
            </a:r>
          </a:p>
          <a:p>
            <a:pPr marL="514350" indent="-514350"/>
            <a:r>
              <a:rPr lang="th-TH" b="1" dirty="0">
                <a:latin typeface="TH SarabunPSK" pitchFamily="34" charset="-34"/>
                <a:cs typeface="TH SarabunPSK" pitchFamily="34" charset="-34"/>
              </a:rPr>
              <a:t>	(3) สมรรถนะทางการ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บริหาร</a:t>
            </a:r>
          </a:p>
          <a:p>
            <a:pPr marL="514350" indent="-52388"/>
            <a:r>
              <a:rPr lang="th-TH" b="1" dirty="0">
                <a:latin typeface="TH SarabunPSK" pitchFamily="34" charset="-34"/>
                <a:cs typeface="TH SarabunPSK" pitchFamily="34" charset="-34"/>
              </a:rPr>
              <a:t>(4) ทักษะการใช้คอมพิวเตอร์ ทักษะภาษาอังกฤษ ทักษะการคำนวณ และทักษะการจัดการ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ข้อมูล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16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3473" y="44624"/>
            <a:ext cx="8784976" cy="7078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ปฏิบัติการ เข้าสู่ ชำนาญการ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28" y="869812"/>
            <a:ext cx="3960440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คุณสมบัติที่มหาวิทยาลัยกำหนด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1. ผลการปฏิบัติราชการย้อนหลัง 3 ปี 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  ไม่น้อยกว่า ร้อยละ </a:t>
            </a:r>
            <a:r>
              <a:rPr lang="th-TH" sz="2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85</a:t>
            </a: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2. ด้านงานสารบรรณ การเงินและพัสดุ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3. ด้านเทคโนโลยีสารสนเทศ</a:t>
            </a:r>
          </a:p>
          <a:p>
            <a:r>
              <a:rPr lang="th-TH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4. </a:t>
            </a:r>
            <a:r>
              <a:rPr lang="th-TH" sz="2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ภาษาอังกฤษ </a:t>
            </a:r>
            <a:r>
              <a:rPr lang="th-TH" sz="20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(สามารถใช้ผลการอบรมได้) </a:t>
            </a:r>
            <a:endParaRPr lang="th-TH" sz="20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Cross 5"/>
          <p:cNvSpPr/>
          <p:nvPr/>
        </p:nvSpPr>
        <p:spPr>
          <a:xfrm>
            <a:off x="6193539" y="1648834"/>
            <a:ext cx="506103" cy="504056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8114" y="1691268"/>
            <a:ext cx="303047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แบบประเมินค่างาน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3358" y="3462100"/>
            <a:ext cx="8361115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แบบเสนอขอรับการประเมินเพื่อแต่งตั้งพนักงานมหาวิทยาลัยให้ดำรงตำแหน่งในระดับที่สูงขึ้น  </a:t>
            </a:r>
          </a:p>
          <a:p>
            <a:pPr algn="ctr"/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ตำแหน่งประเภทวิชาชีพเฉพาะ/เชี่ยวชาญเฉพาะ ระดับ ...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27749" y="2214488"/>
            <a:ext cx="4795603" cy="1247612"/>
            <a:chOff x="2303748" y="2214487"/>
            <a:chExt cx="4795603" cy="1247612"/>
          </a:xfrm>
        </p:grpSpPr>
        <p:cxnSp>
          <p:nvCxnSpPr>
            <p:cNvPr id="11" name="Elbow Connector 10"/>
            <p:cNvCxnSpPr>
              <a:stCxn id="5" idx="2"/>
              <a:endCxn id="9" idx="0"/>
            </p:cNvCxnSpPr>
            <p:nvPr/>
          </p:nvCxnSpPr>
          <p:spPr>
            <a:xfrm rot="16200000" flipH="1">
              <a:off x="3206739" y="2028922"/>
              <a:ext cx="530185" cy="2336168"/>
            </a:xfrm>
            <a:prstGeom prst="bent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7" idx="2"/>
              <a:endCxn id="9" idx="0"/>
            </p:cNvCxnSpPr>
            <p:nvPr/>
          </p:nvCxnSpPr>
          <p:spPr>
            <a:xfrm rot="5400000">
              <a:off x="5245827" y="1608575"/>
              <a:ext cx="1247612" cy="245943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211423" y="2385805"/>
            <a:ext cx="92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ผ่าน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9025" y="4911552"/>
            <a:ext cx="206041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คู่มือปฏิบัติงานหลัก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32866" y="4905398"/>
            <a:ext cx="227017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1. ผลงานเชิงวิเคราะห์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98050" y="4886856"/>
            <a:ext cx="81624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R2R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77337" y="4884413"/>
            <a:ext cx="119135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งานวิจัย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37163" y="4886983"/>
            <a:ext cx="235352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2. ผลงานเชิงสังเคราะห์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40162" y="4517747"/>
            <a:ext cx="8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74782" y="4514747"/>
            <a:ext cx="6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77390" y="4514747"/>
            <a:ext cx="63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39797" y="6063680"/>
            <a:ext cx="205222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คู่มือปฏิบัติงานหลัก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264695" y="6069196"/>
            <a:ext cx="176589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??? 1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เล่ม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867953" y="5346078"/>
            <a:ext cx="5605061" cy="723118"/>
            <a:chOff x="3343952" y="5346078"/>
            <a:chExt cx="5605061" cy="723118"/>
          </a:xfrm>
        </p:grpSpPr>
        <p:cxnSp>
          <p:nvCxnSpPr>
            <p:cNvPr id="73" name="Elbow Connector 72"/>
            <p:cNvCxnSpPr>
              <a:stCxn id="28" idx="2"/>
              <a:endCxn id="69" idx="0"/>
            </p:cNvCxnSpPr>
            <p:nvPr/>
          </p:nvCxnSpPr>
          <p:spPr>
            <a:xfrm rot="16200000" flipH="1">
              <a:off x="4632730" y="4078284"/>
              <a:ext cx="702133" cy="3279689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31" idx="2"/>
              <a:endCxn id="69" idx="0"/>
            </p:cNvCxnSpPr>
            <p:nvPr/>
          </p:nvCxnSpPr>
          <p:spPr>
            <a:xfrm rot="16200000" flipH="1">
              <a:off x="5896510" y="5342065"/>
              <a:ext cx="720548" cy="733714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29" idx="2"/>
              <a:endCxn id="69" idx="0"/>
            </p:cNvCxnSpPr>
            <p:nvPr/>
          </p:nvCxnSpPr>
          <p:spPr>
            <a:xfrm rot="5400000">
              <a:off x="6792571" y="5179592"/>
              <a:ext cx="720675" cy="1058533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30" idx="2"/>
              <a:endCxn id="69" idx="0"/>
            </p:cNvCxnSpPr>
            <p:nvPr/>
          </p:nvCxnSpPr>
          <p:spPr>
            <a:xfrm rot="5400000">
              <a:off x="7424768" y="4544951"/>
              <a:ext cx="723118" cy="2325372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199397" y="5476804"/>
            <a:ext cx="8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บังคับ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4402" y="4551512"/>
            <a:ext cx="8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</a:t>
            </a:r>
          </a:p>
        </p:txBody>
      </p:sp>
      <p:cxnSp>
        <p:nvCxnSpPr>
          <p:cNvPr id="21" name="ลูกศรเชื่อมต่อแบบตรง 20"/>
          <p:cNvCxnSpPr>
            <a:stCxn id="26" idx="2"/>
            <a:endCxn id="67" idx="0"/>
          </p:cNvCxnSpPr>
          <p:nvPr/>
        </p:nvCxnSpPr>
        <p:spPr>
          <a:xfrm flipH="1">
            <a:off x="2165911" y="5373217"/>
            <a:ext cx="13322" cy="6904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/>
          <p:cNvGrpSpPr/>
          <p:nvPr/>
        </p:nvGrpSpPr>
        <p:grpSpPr>
          <a:xfrm>
            <a:off x="2179234" y="4231540"/>
            <a:ext cx="8293780" cy="680012"/>
            <a:chOff x="655233" y="4231539"/>
            <a:chExt cx="8293780" cy="680012"/>
          </a:xfrm>
        </p:grpSpPr>
        <p:cxnSp>
          <p:nvCxnSpPr>
            <p:cNvPr id="27" name="ตัวเชื่อมต่อหักมุม 26"/>
            <p:cNvCxnSpPr>
              <a:stCxn id="9" idx="2"/>
              <a:endCxn id="26" idx="0"/>
            </p:cNvCxnSpPr>
            <p:nvPr/>
          </p:nvCxnSpPr>
          <p:spPr>
            <a:xfrm rot="5400000">
              <a:off x="2307569" y="2579204"/>
              <a:ext cx="680011" cy="3984683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หักมุม 33"/>
            <p:cNvCxnSpPr>
              <a:stCxn id="9" idx="2"/>
              <a:endCxn id="28" idx="0"/>
            </p:cNvCxnSpPr>
            <p:nvPr/>
          </p:nvCxnSpPr>
          <p:spPr>
            <a:xfrm rot="5400000">
              <a:off x="3655006" y="3920487"/>
              <a:ext cx="673857" cy="1295963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หักมุม 38"/>
            <p:cNvCxnSpPr>
              <a:stCxn id="9" idx="2"/>
              <a:endCxn id="31" idx="0"/>
            </p:cNvCxnSpPr>
            <p:nvPr/>
          </p:nvCxnSpPr>
          <p:spPr>
            <a:xfrm rot="16200000" flipH="1">
              <a:off x="4937200" y="3934255"/>
              <a:ext cx="655442" cy="1250012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หักมุม 40"/>
            <p:cNvCxnSpPr>
              <a:stCxn id="9" idx="2"/>
              <a:endCxn id="29" idx="0"/>
            </p:cNvCxnSpPr>
            <p:nvPr/>
          </p:nvCxnSpPr>
          <p:spPr>
            <a:xfrm rot="16200000" flipH="1">
              <a:off x="5833387" y="3038067"/>
              <a:ext cx="655315" cy="3042259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หักมุม 46"/>
            <p:cNvCxnSpPr>
              <a:stCxn id="9" idx="2"/>
              <a:endCxn id="30" idx="0"/>
            </p:cNvCxnSpPr>
            <p:nvPr/>
          </p:nvCxnSpPr>
          <p:spPr>
            <a:xfrm rot="16200000" flipH="1">
              <a:off x="6468028" y="2403427"/>
              <a:ext cx="652872" cy="4309098"/>
            </a:xfrm>
            <a:prstGeom prst="bentConnector3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20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88527" y="6356350"/>
            <a:ext cx="2743200" cy="365125"/>
          </a:xfrm>
        </p:spPr>
        <p:txBody>
          <a:bodyPr/>
          <a:lstStyle/>
          <a:p>
            <a:fld id="{4AD97714-DA19-4349-8009-524FE4DE2761}" type="slidenum">
              <a:rPr lang="th-TH" sz="2000" smtClean="0">
                <a:solidFill>
                  <a:schemeClr val="bg1"/>
                </a:solidFill>
              </a:rPr>
              <a:t>16</a:t>
            </a:fld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15"/>
          <p:cNvSpPr/>
          <p:nvPr/>
        </p:nvSpPr>
        <p:spPr>
          <a:xfrm>
            <a:off x="965478" y="1194697"/>
            <a:ext cx="2566220" cy="5324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เชี่ยวชาญพิเศษ</a:t>
            </a:r>
            <a:endParaRPr lang="th-TH" sz="24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 17"/>
          <p:cNvSpPr/>
          <p:nvPr/>
        </p:nvSpPr>
        <p:spPr>
          <a:xfrm>
            <a:off x="944291" y="1914595"/>
            <a:ext cx="2566220" cy="5790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เชี่ยวชาญ</a:t>
            </a:r>
            <a:endParaRPr lang="th-TH" sz="24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สี่เหลี่ยมผืนผ้า 19"/>
          <p:cNvSpPr/>
          <p:nvPr/>
        </p:nvSpPr>
        <p:spPr>
          <a:xfrm>
            <a:off x="944291" y="3299464"/>
            <a:ext cx="2566220" cy="555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ชำนาญการพิเศษ</a:t>
            </a:r>
            <a:endParaRPr lang="th-TH" sz="24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สี่เหลี่ยมผืนผ้า 20"/>
          <p:cNvSpPr/>
          <p:nvPr/>
        </p:nvSpPr>
        <p:spPr>
          <a:xfrm>
            <a:off x="944291" y="5190309"/>
            <a:ext cx="2566220" cy="7125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ชำนาญการ 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(ไม่มีกรอบ ทำได้ทุกคน)</a:t>
            </a:r>
            <a:endParaRPr lang="th-TH" sz="24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3473" y="44624"/>
            <a:ext cx="8784976" cy="7694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เกณฑ์การประเมินฯ</a:t>
            </a:r>
            <a:endParaRPr lang="th-TH" sz="4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สี่เหลี่ยมผืนผ้า 20"/>
          <p:cNvSpPr/>
          <p:nvPr/>
        </p:nvSpPr>
        <p:spPr>
          <a:xfrm>
            <a:off x="4551055" y="5190309"/>
            <a:ext cx="6256284" cy="15311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ผลการปฏิบัติราชการย้อนหลัง 3 ปี เฉลี่ย ≥ 85 คะแนน</a:t>
            </a: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ผลการสอบด้านงานสารบรรณ การเงินและพัสดุ 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50 คะแนน</a:t>
            </a: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ผลการสอบด้านเทคโนโลยีสารสนเทศ 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50 คะแนน</a:t>
            </a: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ผลการสอบด้านภาษาอังกฤษ 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50 </a:t>
            </a:r>
            <a:r>
              <a:rPr lang="th-TH" sz="24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คะแนน</a:t>
            </a:r>
            <a:endParaRPr lang="th-TH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สี่เหลี่ยมผืนผ้า 20"/>
          <p:cNvSpPr/>
          <p:nvPr/>
        </p:nvSpPr>
        <p:spPr>
          <a:xfrm>
            <a:off x="4551054" y="3299464"/>
            <a:ext cx="6256284" cy="15401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ผลการปฏิบัติราชการย้อนหลัง 3 ปี เฉลี่ย ≥ 85 คะแนน</a:t>
            </a:r>
          </a:p>
          <a:p>
            <a:pPr algn="thaiDist"/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ผลการสอบด้านงานสารบรรณ การเงินและพัสดุ </a:t>
            </a:r>
            <a:r>
              <a:rPr lang="th-TH" sz="24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60 คะแนน</a:t>
            </a:r>
          </a:p>
          <a:p>
            <a:pPr algn="thaiDist"/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ผลการสอบด้านเทคโนโลยีสารสนเทศ </a:t>
            </a:r>
            <a:r>
              <a:rPr lang="th-TH" sz="24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60 คะแนน</a:t>
            </a:r>
          </a:p>
          <a:p>
            <a:pPr algn="thaiDist"/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ผลการสอบด้านภาษาอังกฤษ </a:t>
            </a:r>
            <a:r>
              <a:rPr lang="th-TH" sz="24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60 คะแนน</a:t>
            </a:r>
            <a:endParaRPr lang="th-TH" sz="24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สี่เหลี่ยมผืนผ้า 20"/>
          <p:cNvSpPr/>
          <p:nvPr/>
        </p:nvSpPr>
        <p:spPr>
          <a:xfrm>
            <a:off x="4551054" y="1194697"/>
            <a:ext cx="6256284" cy="16822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ผลการปฏิบัติราชการย้อนหลัง 3 ปี เฉลี่ย ≥ 85 คะแนน</a:t>
            </a:r>
          </a:p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ผลการสอบด้านงานสารบรรณ การเงินและพัสดุ 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70 คะแนน</a:t>
            </a:r>
          </a:p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ผลการสอบด้านเทคโนโลยีสารสนเทศ 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70 คะแนน</a:t>
            </a:r>
          </a:p>
          <a:p>
            <a:pPr algn="thaiDist"/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ผลการสอบด้านภาษาอังกฤษ 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≥ </a:t>
            </a:r>
            <a:r>
              <a:rPr lang="th-TH" sz="2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70 คะแนน</a:t>
            </a:r>
            <a:endParaRPr lang="th-TH" sz="24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16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15821" y="6356350"/>
            <a:ext cx="2743200" cy="365125"/>
          </a:xfrm>
        </p:spPr>
        <p:txBody>
          <a:bodyPr/>
          <a:lstStyle/>
          <a:p>
            <a:fld id="{4AD97714-DA19-4349-8009-524FE4DE2761}" type="slidenum">
              <a:rPr lang="th-TH" sz="2000" smtClean="0">
                <a:solidFill>
                  <a:schemeClr val="bg1"/>
                </a:solidFill>
              </a:rPr>
              <a:t>17</a:t>
            </a:fld>
            <a:endParaRPr lang="th-TH" sz="20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278" t="26351" r="33632" b="55871"/>
          <a:stretch/>
        </p:blipFill>
        <p:spPr>
          <a:xfrm>
            <a:off x="2169994" y="50089"/>
            <a:ext cx="7634785" cy="2379212"/>
          </a:xfrm>
          <a:prstGeom prst="rect">
            <a:avLst/>
          </a:prstGeom>
        </p:spPr>
      </p:pic>
      <p:sp>
        <p:nvSpPr>
          <p:cNvPr id="7" name="สี่เหลี่ยมผืนผ้า 20"/>
          <p:cNvSpPr/>
          <p:nvPr/>
        </p:nvSpPr>
        <p:spPr>
          <a:xfrm>
            <a:off x="675093" y="2651825"/>
            <a:ext cx="6653757" cy="4069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เกณฑ์พิจารณา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ความถูกต้องและความทันสมัยของเนื้อหา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ความสมบูรณ์และความลึก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รูปแบบ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การจัดเรียงลำดับเนื้อหา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 ความเหมาะสมและความถูกต้องในการใช้ภาษา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6. การเสนอแนวความคิดของตนเอง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7. คุณค่าของคู่มือการปฏิบัติงานหลัก</a:t>
            </a:r>
            <a:endParaRPr lang="th-TH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 20"/>
          <p:cNvSpPr/>
          <p:nvPr/>
        </p:nvSpPr>
        <p:spPr>
          <a:xfrm>
            <a:off x="7828792" y="3532106"/>
            <a:ext cx="2625393" cy="31893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ผลการประเมิน</a:t>
            </a:r>
          </a:p>
          <a:p>
            <a:pPr indent="341313" algn="thaiDist"/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ดีเด่น</a:t>
            </a: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ดีมาก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พอใช้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ควรปรับปรุง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9062" y="5098952"/>
            <a:ext cx="1180877" cy="4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49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15821" y="6356350"/>
            <a:ext cx="2743200" cy="365125"/>
          </a:xfrm>
        </p:spPr>
        <p:txBody>
          <a:bodyPr/>
          <a:lstStyle/>
          <a:p>
            <a:fld id="{4AD97714-DA19-4349-8009-524FE4DE2761}" type="slidenum">
              <a:rPr lang="th-TH" sz="2000" smtClean="0">
                <a:solidFill>
                  <a:schemeClr val="bg1"/>
                </a:solidFill>
              </a:rPr>
              <a:t>18</a:t>
            </a:fld>
            <a:endParaRPr lang="th-TH" sz="200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20"/>
          <p:cNvSpPr/>
          <p:nvPr/>
        </p:nvSpPr>
        <p:spPr>
          <a:xfrm>
            <a:off x="675093" y="2429303"/>
            <a:ext cx="6653757" cy="43331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เกณฑ์พิจารณา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เนื้อหาสาระทางวิชาการถูกต้องและทันสมัย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เป็นงานสร้างสรรค์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ความสมบูรณ์และความลึก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รูปแบบ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 ความเหมาะสมและความถูกต้องในการใช้ภาษา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6. การเสนอแนวความคิดของตนเอง</a:t>
            </a:r>
          </a:p>
          <a:p>
            <a:pPr indent="341313" algn="thaiDist"/>
            <a:r>
              <a:rPr lang="th-TH" sz="32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7. คุณค่าหรือประโยชน์หรือความสำคัญของงานเชิงสังเคราะห์</a:t>
            </a:r>
            <a:endParaRPr lang="th-TH" sz="3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 20"/>
          <p:cNvSpPr/>
          <p:nvPr/>
        </p:nvSpPr>
        <p:spPr>
          <a:xfrm>
            <a:off x="7828792" y="3532106"/>
            <a:ext cx="2625393" cy="31893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ผลการประเมิน</a:t>
            </a:r>
          </a:p>
          <a:p>
            <a:pPr indent="341313" algn="thaiDist"/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ดีเด่น</a:t>
            </a: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ดีมาก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พอใช้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ควรปรับปรุง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80" t="18524" r="33632" b="63433"/>
          <a:stretch/>
        </p:blipFill>
        <p:spPr>
          <a:xfrm>
            <a:off x="2606722" y="51989"/>
            <a:ext cx="7316811" cy="2292825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9062" y="5098952"/>
            <a:ext cx="1180877" cy="4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7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15821" y="6356350"/>
            <a:ext cx="2743200" cy="365125"/>
          </a:xfrm>
        </p:spPr>
        <p:txBody>
          <a:bodyPr/>
          <a:lstStyle/>
          <a:p>
            <a:fld id="{4AD97714-DA19-4349-8009-524FE4DE2761}" type="slidenum">
              <a:rPr lang="th-TH" sz="2000" smtClean="0">
                <a:solidFill>
                  <a:schemeClr val="bg1"/>
                </a:solidFill>
              </a:rPr>
              <a:t>19</a:t>
            </a:fld>
            <a:endParaRPr lang="th-TH" sz="200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20"/>
          <p:cNvSpPr/>
          <p:nvPr/>
        </p:nvSpPr>
        <p:spPr>
          <a:xfrm>
            <a:off x="866161" y="3043462"/>
            <a:ext cx="6394447" cy="37258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เกณฑ์พิจารณา</a:t>
            </a:r>
          </a:p>
          <a:p>
            <a:pPr indent="341313" algn="thaiDist"/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ผลงานได้สะท้อนให้เห็นถึงความคิดริเริ่มสร้างสรรค์</a:t>
            </a:r>
          </a:p>
          <a:p>
            <a:pPr indent="341313" algn="thaiDist"/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บทวิเคราะห์ผลงาน</a:t>
            </a:r>
          </a:p>
          <a:p>
            <a:pPr indent="341313" algn="thaiDist"/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กสนเป็นที่ยอมรับในเชิงวิชาการ</a:t>
            </a:r>
          </a:p>
          <a:p>
            <a:pPr indent="341313" algn="thaiDist"/>
            <a:r>
              <a:rPr lang="th-TH" sz="3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คุณค่าของผลงาน</a:t>
            </a:r>
          </a:p>
        </p:txBody>
      </p:sp>
      <p:sp>
        <p:nvSpPr>
          <p:cNvPr id="8" name="สี่เหลี่ยมผืนผ้า 20"/>
          <p:cNvSpPr/>
          <p:nvPr/>
        </p:nvSpPr>
        <p:spPr>
          <a:xfrm>
            <a:off x="7583135" y="3573050"/>
            <a:ext cx="2625393" cy="31893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ผลการประเมิน</a:t>
            </a:r>
          </a:p>
          <a:p>
            <a:pPr indent="341313" algn="thaiDist"/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ดีเด่น</a:t>
            </a: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ดีมาก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ดี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พอใช้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341313" algn="thaiDist"/>
            <a:r>
              <a:rPr lang="th-TH" sz="3200" b="1" dirty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 ) </a:t>
            </a:r>
            <a:r>
              <a:rPr lang="th-TH" sz="3200" b="1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ควรปรับปรุง</a:t>
            </a:r>
            <a:endParaRPr lang="th-TH" sz="3200" b="1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906" t="19983" r="33781" b="62239"/>
          <a:stretch/>
        </p:blipFill>
        <p:spPr>
          <a:xfrm>
            <a:off x="2497539" y="68240"/>
            <a:ext cx="7408901" cy="2292824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3314" y="5156100"/>
            <a:ext cx="1180877" cy="4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14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457060"/>
            <a:ext cx="10604954" cy="1101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หัวข้อนำเสนอ</a:t>
            </a:r>
            <a:endParaRPr lang="th-TH" sz="8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6884" y="1894337"/>
            <a:ext cx="10604954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4675" indent="-349250" algn="thaiDist">
              <a:buFont typeface="+mj-lt"/>
              <a:buAutoNum type="arabicPeriod"/>
            </a:pPr>
            <a:r>
              <a:rPr lang="th-TH" sz="5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หลักเกณฑ์การนำเสนอและตีพิมพ์ผลงานวิจัย</a:t>
            </a:r>
          </a:p>
          <a:p>
            <a:pPr marL="574675" indent="-349250" algn="thaiDist">
              <a:buFont typeface="+mj-lt"/>
              <a:buAutoNum type="arabicPeriod"/>
            </a:pPr>
            <a:r>
              <a:rPr lang="th-TH" sz="5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หลักเกณฑ์การขอทุนศึกษาต่อปริญญาโท - เอก</a:t>
            </a:r>
          </a:p>
          <a:p>
            <a:pPr marL="574675" indent="-349250" algn="thaiDist">
              <a:buFont typeface="+mj-lt"/>
              <a:buAutoNum type="arabicPeriod"/>
            </a:pPr>
            <a:r>
              <a:rPr lang="th-TH" sz="5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การเข้าสู่ตำแหน่งที่สูงขึ้น</a:t>
            </a:r>
          </a:p>
          <a:p>
            <a:pPr marL="574675" indent="-349250" algn="thaiDist">
              <a:buFont typeface="+mj-lt"/>
              <a:buAutoNum type="arabicPeriod"/>
            </a:pPr>
            <a:r>
              <a:rPr lang="th-TH" sz="5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การ</a:t>
            </a:r>
            <a:r>
              <a:rPr lang="th-TH" sz="54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ปฏิรูปอุดมศึกษา </a:t>
            </a:r>
            <a:r>
              <a:rPr lang="en-US" sz="54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Re-inventing Universities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9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4337" y="352979"/>
            <a:ext cx="798475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บัญชีตำแหน่งที่มีสิทธิได้รับเงินประจำตำแหน่งและอัตราเงินประจำตำแหน่ง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พนักงานมหาวิทยาลัย (ใหม่)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738813" y="922685"/>
            <a:ext cx="45720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ประกาศ ณ วันที่ 25 มีนาคม 2558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05000" y="1310854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ตำแหน่งบริหาร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359696" y="1198712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ใหม่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408" r="18329" b="12756"/>
          <a:stretch>
            <a:fillRect/>
          </a:stretch>
        </p:blipFill>
        <p:spPr bwMode="auto">
          <a:xfrm>
            <a:off x="2057400" y="1895004"/>
            <a:ext cx="75438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133600" y="5351562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 algn="thaiDist">
              <a:spcBef>
                <a:spcPct val="0"/>
              </a:spcBef>
              <a:buFontTx/>
              <a:buNone/>
            </a:pPr>
            <a:r>
              <a:rPr lang="th-TH" altLang="th-TH" b="1" i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ผู้อำนวยการกอง / หัวหน้าสำนักงานคณบดี / หัวหน้าสำนักงาน หรือเรียกชื่ออย่างอื่นที่มีฐานะเทียบเท่า </a:t>
            </a:r>
            <a:r>
              <a:rPr lang="th-TH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ที่มีสิทธิได้รับค่าตอบแทนพิเศษต้องเป็นผู้ที่ได้รับ</a:t>
            </a:r>
            <a:r>
              <a:rPr lang="th-TH" alt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แต่งตั้งตามหลักเกณฑ์ วิธีการและเงื่อนไขการเลื่อนตำแหน่ง</a:t>
            </a:r>
            <a:r>
              <a:rPr lang="th-TH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พนักงานมหาวิทยาลัยให้ดำรงตำแหน่งสูงขึ้น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6667500" y="1977554"/>
            <a:ext cx="1371600" cy="5000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8096250" y="1977554"/>
            <a:ext cx="1371600" cy="50006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2419351" y="2520479"/>
            <a:ext cx="428625" cy="2143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2409826" y="2782417"/>
            <a:ext cx="428625" cy="21431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2424114" y="3539654"/>
            <a:ext cx="428625" cy="2143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วงรี 16"/>
          <p:cNvSpPr/>
          <p:nvPr/>
        </p:nvSpPr>
        <p:spPr>
          <a:xfrm>
            <a:off x="2409826" y="4287367"/>
            <a:ext cx="428625" cy="21431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2428876" y="4773142"/>
            <a:ext cx="428625" cy="21431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7319964" y="4215929"/>
            <a:ext cx="776287" cy="47625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8667751" y="4234980"/>
            <a:ext cx="1000125" cy="3143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21" name="ตัวเชื่อมต่อหักมุม 20"/>
          <p:cNvCxnSpPr>
            <a:stCxn id="20" idx="6"/>
            <a:endCxn id="11" idx="3"/>
          </p:cNvCxnSpPr>
          <p:nvPr/>
        </p:nvCxnSpPr>
        <p:spPr>
          <a:xfrm>
            <a:off x="9667876" y="4392143"/>
            <a:ext cx="390525" cy="1559495"/>
          </a:xfrm>
          <a:prstGeom prst="bentConnector3">
            <a:avLst>
              <a:gd name="adj1" fmla="val 158537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48388" y="4387379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ไม่มีวาระ</a:t>
            </a:r>
          </a:p>
        </p:txBody>
      </p:sp>
      <p:sp>
        <p:nvSpPr>
          <p:cNvPr id="23" name="วงรี 22"/>
          <p:cNvSpPr/>
          <p:nvPr/>
        </p:nvSpPr>
        <p:spPr>
          <a:xfrm>
            <a:off x="7377114" y="4735042"/>
            <a:ext cx="714375" cy="3143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509628" y="4754379"/>
            <a:ext cx="1284418" cy="258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มีวาระตามคณบดี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758693" y="5013295"/>
            <a:ext cx="1651209" cy="183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/หัวหน้างาน </a:t>
            </a:r>
            <a:r>
              <a:rPr lang="th-TH" sz="18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ไม่มีวาระ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0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25284" r="28687" b="44467"/>
          <a:stretch>
            <a:fillRect/>
          </a:stretch>
        </p:blipFill>
        <p:spPr bwMode="auto">
          <a:xfrm>
            <a:off x="1809750" y="1428751"/>
            <a:ext cx="8534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สี่เหลี่ยมผืนผ้า 1"/>
          <p:cNvSpPr>
            <a:spLocks noChangeArrowheads="1"/>
          </p:cNvSpPr>
          <p:nvPr/>
        </p:nvSpPr>
        <p:spPr bwMode="auto">
          <a:xfrm>
            <a:off x="1809750" y="3930650"/>
            <a:ext cx="8030666" cy="1570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th-TH" b="1" i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เงื่อนไขและภาระงานตามที่กำหนดที่มีสิทธิได้รับ</a:t>
            </a:r>
            <a:r>
              <a:rPr lang="th-TH" alt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ค่าตอบแทนพิเศษ  </a:t>
            </a:r>
            <a:r>
              <a:rPr lang="th-TH" altLang="th-TH" b="1" i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ดังนี้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(ต้องทำเอกสารจึงได้รับค่าตอบแทนพิเศษ)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(1) ผลงานการพัฒนางานประจำสู่งานวิจัย (</a:t>
            </a:r>
            <a:r>
              <a:rPr lang="en-US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Routine to Research </a:t>
            </a:r>
            <a:r>
              <a:rPr lang="th-TH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R2R) </a:t>
            </a:r>
            <a:r>
              <a:rPr lang="th-TH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h-TH" alt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(2) งานวิจัยที่เกี่ยวข้องกับงานที่ปฏิบัติ จำนวน 1 เรื่อง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8310564" y="1643063"/>
            <a:ext cx="185737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1989" name="TextBox 15"/>
          <p:cNvSpPr txBox="1">
            <a:spLocks noChangeArrowheads="1"/>
          </p:cNvSpPr>
          <p:nvPr/>
        </p:nvSpPr>
        <p:spPr bwMode="auto">
          <a:xfrm>
            <a:off x="1738314" y="285751"/>
            <a:ext cx="86439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cs typeface="Browallia New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3600" b="1" i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เงื่อนไขและภาระงานตามที่กำหนดที่มีสิทธิได้รับ</a:t>
            </a:r>
            <a:r>
              <a:rPr lang="th-TH" altLang="th-TH" sz="3600" b="1" i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ค่าตอบแทนพิเศษ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b="1" i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(ต้องทำเอกสารดังแนบ) (คูณ 2)</a:t>
            </a:r>
            <a:endParaRPr lang="th-TH" altLang="th-TH" sz="280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464152" y="3284984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447858" y="3299300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ตัวเชื่อมต่อหักมุม 3"/>
          <p:cNvCxnSpPr>
            <a:stCxn id="41986" idx="3"/>
            <a:endCxn id="19462" idx="3"/>
          </p:cNvCxnSpPr>
          <p:nvPr/>
        </p:nvCxnSpPr>
        <p:spPr>
          <a:xfrm flipH="1">
            <a:off x="9840416" y="2536033"/>
            <a:ext cx="503734" cy="2179637"/>
          </a:xfrm>
          <a:prstGeom prst="bentConnector3">
            <a:avLst>
              <a:gd name="adj1" fmla="val -4538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8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1593423"/>
            <a:ext cx="11714328" cy="3155998"/>
          </a:xfrm>
        </p:spPr>
        <p:txBody>
          <a:bodyPr>
            <a:noAutofit/>
          </a:bodyPr>
          <a:lstStyle/>
          <a:p>
            <a:pPr algn="ctr"/>
            <a:r>
              <a:rPr lang="th-TH" sz="7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เปิดรับสมัคร</a:t>
            </a:r>
            <a:br>
              <a:rPr lang="th-TH" sz="7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7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เข้าอบรมการเข้าสู่ตำแหน่งที่สูงขึ้น</a:t>
            </a:r>
            <a:br>
              <a:rPr lang="th-TH" sz="7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7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ระหว่างวันที่ 21 – 22 กุมภาพันธ์ 2563</a:t>
            </a:r>
            <a:endParaRPr lang="th-TH" sz="7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5528"/>
            <a:ext cx="2743200" cy="365125"/>
          </a:xfrm>
        </p:spPr>
        <p:txBody>
          <a:bodyPr/>
          <a:lstStyle/>
          <a:p>
            <a:fld id="{4AD97714-DA19-4349-8009-524FE4DE2761}" type="slidenum">
              <a:rPr lang="th-TH" sz="1800" smtClean="0">
                <a:solidFill>
                  <a:schemeClr val="bg1">
                    <a:lumMod val="95000"/>
                  </a:schemeClr>
                </a:solidFill>
              </a:rPr>
              <a:t>22</a:t>
            </a:fld>
            <a:endParaRPr lang="th-TH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-1"/>
            <a:ext cx="12184612" cy="6862161"/>
          </a:xfrm>
          <a:prstGeom prst="rect">
            <a:avLst/>
          </a:prstGeom>
        </p:spPr>
      </p:pic>
      <p:sp>
        <p:nvSpPr>
          <p:cNvPr id="3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1639310" y="40971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16276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2"/>
          <p:cNvGrpSpPr/>
          <p:nvPr/>
        </p:nvGrpSpPr>
        <p:grpSpPr>
          <a:xfrm>
            <a:off x="283986" y="1463366"/>
            <a:ext cx="11738362" cy="5288641"/>
            <a:chOff x="-1027705" y="1024373"/>
            <a:chExt cx="11738362" cy="5288641"/>
          </a:xfrm>
        </p:grpSpPr>
        <p:sp>
          <p:nvSpPr>
            <p:cNvPr id="6" name="TextBox 5"/>
            <p:cNvSpPr txBox="1"/>
            <p:nvPr/>
          </p:nvSpPr>
          <p:spPr>
            <a:xfrm>
              <a:off x="1043383" y="5851349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2556-2559</a:t>
              </a:r>
            </a:p>
          </p:txBody>
        </p:sp>
        <p:sp>
          <p:nvSpPr>
            <p:cNvPr id="7" name=" 3"/>
            <p:cNvSpPr/>
            <p:nvPr/>
          </p:nvSpPr>
          <p:spPr>
            <a:xfrm>
              <a:off x="921582" y="1631822"/>
              <a:ext cx="7241540" cy="4525963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วงรี 10"/>
            <p:cNvSpPr/>
            <p:nvPr/>
          </p:nvSpPr>
          <p:spPr>
            <a:xfrm>
              <a:off x="861764" y="6023291"/>
              <a:ext cx="166555" cy="166555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กลุ่ม 11"/>
            <p:cNvGrpSpPr/>
            <p:nvPr/>
          </p:nvGrpSpPr>
          <p:grpSpPr>
            <a:xfrm>
              <a:off x="-1027705" y="5080605"/>
              <a:ext cx="4472682" cy="1077179"/>
              <a:chOff x="-1537982" y="3448783"/>
              <a:chExt cx="4472682" cy="1077179"/>
            </a:xfrm>
          </p:grpSpPr>
          <p:sp>
            <p:nvSpPr>
              <p:cNvPr id="22" name="สี่เหลี่ยมผืนผ้า 24"/>
              <p:cNvSpPr/>
              <p:nvPr/>
            </p:nvSpPr>
            <p:spPr>
              <a:xfrm>
                <a:off x="719351" y="3448783"/>
                <a:ext cx="2215349" cy="107717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สี่เหลี่ยมผืนผ้า 25"/>
              <p:cNvSpPr/>
              <p:nvPr/>
            </p:nvSpPr>
            <p:spPr>
              <a:xfrm>
                <a:off x="-1537982" y="3967064"/>
                <a:ext cx="2215349" cy="5029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254" tIns="0" rIns="0" bIns="0" numCol="1" spcCol="1270" anchor="t" anchorCtr="0">
                <a:noAutofit/>
              </a:bodyPr>
              <a:lstStyle/>
              <a:p>
                <a:pPr lvl="0" algn="l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dirty="0">
                    <a:ln w="11430"/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Webometrics</a:t>
                </a:r>
                <a:endParaRPr lang="th-TH" sz="4000" kern="1200" dirty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sp>
          <p:nvSpPr>
            <p:cNvPr id="10" name="วงรี 12"/>
            <p:cNvSpPr/>
            <p:nvPr/>
          </p:nvSpPr>
          <p:spPr>
            <a:xfrm>
              <a:off x="4109184" y="3242277"/>
              <a:ext cx="398635" cy="398635"/>
            </a:xfrm>
            <a:prstGeom prst="ellipse">
              <a:avLst/>
            </a:prstGeom>
            <a:solidFill>
              <a:srgbClr val="00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สี่เหลี่ยมผืนผ้า 22"/>
            <p:cNvSpPr/>
            <p:nvPr/>
          </p:nvSpPr>
          <p:spPr>
            <a:xfrm>
              <a:off x="2300975" y="4153543"/>
              <a:ext cx="2720604" cy="20683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สี่เหลี่ยมผืนผ้า 20"/>
            <p:cNvSpPr/>
            <p:nvPr/>
          </p:nvSpPr>
          <p:spPr>
            <a:xfrm>
              <a:off x="3753023" y="3462246"/>
              <a:ext cx="2720604" cy="27970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วงรี 16"/>
            <p:cNvSpPr/>
            <p:nvPr/>
          </p:nvSpPr>
          <p:spPr>
            <a:xfrm>
              <a:off x="6733844" y="2520024"/>
              <a:ext cx="514149" cy="514149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กลุ่ม 17"/>
            <p:cNvGrpSpPr/>
            <p:nvPr/>
          </p:nvGrpSpPr>
          <p:grpSpPr>
            <a:xfrm>
              <a:off x="4343246" y="1024373"/>
              <a:ext cx="4074308" cy="5279663"/>
              <a:chOff x="3833246" y="-753701"/>
              <a:chExt cx="4074308" cy="5279663"/>
            </a:xfrm>
          </p:grpSpPr>
          <p:sp>
            <p:nvSpPr>
              <p:cNvPr id="20" name="สี่เหลี่ยมผืนผ้า 18"/>
              <p:cNvSpPr/>
              <p:nvPr/>
            </p:nvSpPr>
            <p:spPr>
              <a:xfrm>
                <a:off x="5097689" y="1280847"/>
                <a:ext cx="2720604" cy="324511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สี่เหลี่ยมผืนผ้า 19"/>
              <p:cNvSpPr/>
              <p:nvPr/>
            </p:nvSpPr>
            <p:spPr>
              <a:xfrm>
                <a:off x="3833246" y="-753701"/>
                <a:ext cx="4074308" cy="626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2437" tIns="0" rIns="0" bIns="0" numCol="1" spcCol="1270" anchor="t" anchorCtr="0">
                <a:noAutofit/>
              </a:bodyPr>
              <a:lstStyle/>
              <a:p>
                <a:pPr lvl="0" algn="l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kern="1200" dirty="0">
                    <a:ln w="11430"/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Times Higher Education </a:t>
                </a:r>
                <a:endParaRPr lang="th-TH" sz="4000" kern="1200" dirty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453133" y="1406390"/>
              <a:ext cx="3257524" cy="18774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GOAL</a:t>
              </a:r>
            </a:p>
            <a:p>
              <a:pPr algn="ctr"/>
              <a:r>
                <a:rPr lang="en-US" sz="36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International Niche Guru University</a:t>
              </a:r>
              <a:endParaRPr lang="th-TH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กล่องข้อความ 1"/>
            <p:cNvSpPr txBox="1"/>
            <p:nvPr/>
          </p:nvSpPr>
          <p:spPr>
            <a:xfrm>
              <a:off x="-28515" y="3825793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QS Stars</a:t>
              </a:r>
              <a:endPara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" name="วงรี 31"/>
            <p:cNvSpPr/>
            <p:nvPr/>
          </p:nvSpPr>
          <p:spPr>
            <a:xfrm>
              <a:off x="2095011" y="4444889"/>
              <a:ext cx="258852" cy="258852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6363156" y="2919928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2568 - 2571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0493" y="3611811"/>
              <a:ext cx="26632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2560 - 2567</a:t>
              </a:r>
              <a:endParaRPr lang="th-TH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TextBox 4"/>
          <p:cNvSpPr txBox="1"/>
          <p:nvPr/>
        </p:nvSpPr>
        <p:spPr>
          <a:xfrm>
            <a:off x="3895363" y="4917458"/>
            <a:ext cx="79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</a:p>
        </p:txBody>
      </p:sp>
      <p:sp>
        <p:nvSpPr>
          <p:cNvPr id="25" name="วงรี 26"/>
          <p:cNvSpPr/>
          <p:nvPr/>
        </p:nvSpPr>
        <p:spPr>
          <a:xfrm>
            <a:off x="3447495" y="4925710"/>
            <a:ext cx="166555" cy="166555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สี่เหลี่ยมผืนผ้า 32"/>
          <p:cNvSpPr/>
          <p:nvPr/>
        </p:nvSpPr>
        <p:spPr>
          <a:xfrm>
            <a:off x="1283176" y="4644307"/>
            <a:ext cx="2215349" cy="502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54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Webometrics</a:t>
            </a:r>
            <a:endParaRPr lang="th-TH" sz="4000" kern="12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วงรี 34"/>
          <p:cNvSpPr/>
          <p:nvPr/>
        </p:nvSpPr>
        <p:spPr>
          <a:xfrm>
            <a:off x="5545410" y="3797309"/>
            <a:ext cx="166555" cy="166555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สี่เหลี่ยมผืนผ้า 36"/>
          <p:cNvSpPr/>
          <p:nvPr/>
        </p:nvSpPr>
        <p:spPr>
          <a:xfrm>
            <a:off x="3361123" y="3326280"/>
            <a:ext cx="2215349" cy="502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54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Webometrics</a:t>
            </a:r>
            <a:endParaRPr lang="th-TH" sz="4000" kern="12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วงรี 37"/>
          <p:cNvSpPr/>
          <p:nvPr/>
        </p:nvSpPr>
        <p:spPr>
          <a:xfrm>
            <a:off x="8092781" y="3025352"/>
            <a:ext cx="398635" cy="398635"/>
          </a:xfrm>
          <a:prstGeom prst="ellipse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วงรี 35"/>
          <p:cNvSpPr/>
          <p:nvPr/>
        </p:nvSpPr>
        <p:spPr>
          <a:xfrm>
            <a:off x="8226358" y="3141393"/>
            <a:ext cx="166555" cy="166555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สี่เหลี่ยมผืนผ้า 38"/>
          <p:cNvSpPr/>
          <p:nvPr/>
        </p:nvSpPr>
        <p:spPr>
          <a:xfrm>
            <a:off x="3294561" y="2473298"/>
            <a:ext cx="2259724" cy="6046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86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QS Rankings</a:t>
            </a:r>
            <a:endParaRPr lang="th-TH" sz="4000" kern="12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กล่องข้อความ 40"/>
          <p:cNvSpPr txBox="1"/>
          <p:nvPr/>
        </p:nvSpPr>
        <p:spPr>
          <a:xfrm>
            <a:off x="3353949" y="2950165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QS Stars</a:t>
            </a:r>
            <a:endParaRPr lang="th-TH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" name="สี่เหลี่ยมผืนผ้า 36"/>
          <p:cNvSpPr/>
          <p:nvPr/>
        </p:nvSpPr>
        <p:spPr>
          <a:xfrm>
            <a:off x="5824750" y="2698552"/>
            <a:ext cx="2215349" cy="502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54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Webometrics</a:t>
            </a:r>
            <a:endParaRPr lang="th-TH" sz="3600" kern="12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สี่เหลี่ยมผืนผ้า 38"/>
          <p:cNvSpPr/>
          <p:nvPr/>
        </p:nvSpPr>
        <p:spPr>
          <a:xfrm>
            <a:off x="5758188" y="1845570"/>
            <a:ext cx="2259724" cy="6046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86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QS Rankings</a:t>
            </a:r>
            <a:endParaRPr lang="th-TH" sz="3600" kern="12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กล่องข้อความ 40"/>
          <p:cNvSpPr txBox="1"/>
          <p:nvPr/>
        </p:nvSpPr>
        <p:spPr>
          <a:xfrm>
            <a:off x="5817576" y="2322437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QS Stars</a:t>
            </a:r>
            <a:endParaRPr lang="th-TH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3377668" y="1994005"/>
            <a:ext cx="2215349" cy="502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54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U-</a:t>
            </a:r>
            <a:r>
              <a:rPr lang="en-US" sz="4000" b="1" kern="1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Multirank</a:t>
            </a:r>
            <a:endParaRPr lang="th-TH" sz="4000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สี่เหลี่ยมผืนผ้า 36"/>
          <p:cNvSpPr/>
          <p:nvPr/>
        </p:nvSpPr>
        <p:spPr>
          <a:xfrm>
            <a:off x="5817576" y="1027866"/>
            <a:ext cx="2215349" cy="502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254" tIns="0" rIns="0" bIns="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U-</a:t>
            </a:r>
            <a:r>
              <a:rPr lang="en-US" sz="4000" b="1" kern="1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Multirank</a:t>
            </a:r>
            <a:endParaRPr lang="th-TH" sz="4000" kern="1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24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346884" y="343844"/>
            <a:ext cx="10604954" cy="733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การปฏิรูปอุดมศึกษา 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Re-inventing </a:t>
            </a:r>
            <a:r>
              <a:rPr lang="en-US" sz="4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Universities 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1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03265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00251" y="1706880"/>
            <a:ext cx="2611714" cy="23730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384766" y="4203823"/>
            <a:ext cx="2307499" cy="55545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57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427" y="3511921"/>
            <a:ext cx="10477548" cy="28007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th-TH" sz="8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มหาวิทยาลัยราชภัฏสวนสุนันทา</a:t>
            </a:r>
          </a:p>
          <a:p>
            <a:pPr algn="ctr"/>
            <a:r>
              <a:rPr lang="th-TH" sz="8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มหาวิทยาลัยแม่แบบที่ดีของสังคม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42635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25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8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9" y="2143125"/>
            <a:ext cx="10898671" cy="38385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26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6884" y="343844"/>
            <a:ext cx="10604954" cy="733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การปฏิรูปอุดมศึกษา 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Re-inventing </a:t>
            </a:r>
            <a:r>
              <a:rPr lang="en-US" sz="4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Universities 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03265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499425"/>
            <a:ext cx="2038350" cy="1145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5617" y="2549089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H SarabunPSK" panose="020B0500040200020003" pitchFamily="34" charset="-34"/>
              </a:rPr>
              <a:t>Spain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69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>
            <a:off x="143219" y="154237"/>
            <a:ext cx="11909234" cy="561860"/>
          </a:xfrm>
          <a:prstGeom prst="snip1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H SarabunPSK" panose="020B0500040200020003" pitchFamily="34" charset="-34"/>
              </a:rPr>
              <a:t>เกณฑ์การจัดอันดับมหาวิทยาลัยโลกของ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Webometrics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H SarabunPSK" panose="020B0500040200020003" pitchFamily="34" charset="-34"/>
              </a:rPr>
              <a:t>ประเทศ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H SarabunPSK" panose="020B0500040200020003" pitchFamily="34" charset="-34"/>
              </a:rPr>
              <a:t>สเปน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3219" y="887779"/>
          <a:ext cx="11909236" cy="584810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826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84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20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INDICATORS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DESCRIPTION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SOURCE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WEIGHT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9857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PRESENCE</a:t>
                      </a:r>
                      <a:endParaRPr lang="en-US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-Size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(number of webpages) of the main </a:t>
                      </a:r>
                      <a:r>
                        <a:rPr lang="en-US" sz="2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webdomain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of the institution. It includes all the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subdomains</a:t>
                      </a:r>
                      <a:r>
                        <a:rPr lang="en-US" sz="2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sharing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the same (central or main) </a:t>
                      </a:r>
                      <a:r>
                        <a:rPr lang="en-US" sz="2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webdomain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and all the file types including rich files like pdf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documents</a:t>
                      </a:r>
                    </a:p>
                    <a:p>
                      <a:pPr algn="l"/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จำนวนหน้าเว็บไซต์ที่มีอยู่ในโดเมนของมหาวิทยาลัย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l"/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และจำนวนไฟล์เอกสารทั้งหมดที่เผยแพร่อยู่บนเว็บไซต์</a:t>
                      </a:r>
                      <a:endParaRPr lang="en-US" sz="22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Google</a:t>
                      </a: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5%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3693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IMPACT</a:t>
                      </a:r>
                      <a:endParaRPr lang="en-US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-Number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external networks (subnets) originating backlinks to the institution's webpages</a:t>
                      </a:r>
                      <a:b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After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normalization, the average value between the two sources is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selected</a:t>
                      </a:r>
                      <a:endParaRPr lang="th-TH" sz="22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-จำนวนการเชื่อมต่อจากภายนอก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Subnet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ที่กลับมาสู่เว็บไซต์ของมหาวิทยาลัย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Ahrefs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Majestic</a:t>
                      </a: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50%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OPENNESS</a:t>
                      </a:r>
                      <a:endParaRPr lang="en-US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-Number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citations from Top authors according to the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source</a:t>
                      </a:r>
                      <a:r>
                        <a:rPr lang="en-US" sz="2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But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see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2"/>
                        </a:rPr>
                        <a:t>Transparent Ranking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 additional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info</a:t>
                      </a:r>
                    </a:p>
                    <a:p>
                      <a:pPr algn="l"/>
                      <a:r>
                        <a:rPr lang="en-US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จำนวนการถูกอ้างอิงผลงานจาก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Top Authors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Google Scholar</a:t>
                      </a:r>
                      <a:b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Citations</a:t>
                      </a: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10 %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7845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EXCELLENCE</a:t>
                      </a:r>
                      <a:endParaRPr lang="en-US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-Number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papers amongst the top 10% most cited in 26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disciplines</a:t>
                      </a:r>
                      <a:r>
                        <a:rPr lang="en-US" sz="22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</a:t>
                      </a:r>
                      <a:r>
                        <a:rPr lang="en-US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for the five year period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(2012-2016</a:t>
                      </a:r>
                      <a:r>
                        <a:rPr lang="en-US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l"/>
                      <a:r>
                        <a:rPr lang="en-US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2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จำนวนบทความที่อยู่ใน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ที่ถูกอ้างอิงผลงานสูงสุด ใน 26 สาขาของ </a:t>
                      </a:r>
                      <a:r>
                        <a:rPr lang="en-US" sz="22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Scimago</a:t>
                      </a:r>
                      <a:r>
                        <a:rPr lang="en-US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200" b="1" baseline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/>
                      <a:r>
                        <a:rPr lang="th-TH" sz="22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ในช่วงปี 2012 – 2016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Scimago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35 %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182" marR="4182" marT="4182" marB="4182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89" y="1919514"/>
            <a:ext cx="419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7255" y="1048994"/>
            <a:ext cx="7672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Webometrics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Thailand</a:t>
            </a:r>
            <a:endParaRPr lang="th-TH" sz="6000" b="1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28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68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29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44" t="24152" r="33641" b="18460"/>
          <a:stretch/>
        </p:blipFill>
        <p:spPr>
          <a:xfrm>
            <a:off x="0" y="-1"/>
            <a:ext cx="5598695" cy="518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00" r="58772" b="29219"/>
          <a:stretch/>
        </p:blipFill>
        <p:spPr>
          <a:xfrm>
            <a:off x="5598695" y="0"/>
            <a:ext cx="6593305" cy="672147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3799967">
            <a:off x="8984507" y="1628903"/>
            <a:ext cx="654939" cy="11710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h-TH" dirty="0" smtClean="0"/>
              <a:t>คลิ๊ก</a:t>
            </a:r>
            <a:endParaRPr lang="th-T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3" y="5014791"/>
            <a:ext cx="2835994" cy="18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nt-Up Arrow 14"/>
          <p:cNvSpPr/>
          <p:nvPr/>
        </p:nvSpPr>
        <p:spPr>
          <a:xfrm rot="5400000">
            <a:off x="6974350" y="2430240"/>
            <a:ext cx="1094878" cy="1817051"/>
          </a:xfrm>
          <a:prstGeom prst="bentUpArrow">
            <a:avLst>
              <a:gd name="adj1" fmla="val 25000"/>
              <a:gd name="adj2" fmla="val 22458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Curved Right Arrow 6"/>
          <p:cNvSpPr/>
          <p:nvPr/>
        </p:nvSpPr>
        <p:spPr>
          <a:xfrm rot="3805421">
            <a:off x="3216342" y="1034022"/>
            <a:ext cx="924634" cy="2571721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457061"/>
            <a:ext cx="10604954" cy="549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“หลักเกณฑ์และวิธีการจัดสรรเงินสนับสนุนเพื่อเสนอผล</a:t>
            </a:r>
            <a:r>
              <a:rPr 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งานวิจัยฯ”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9586913" y="799687"/>
            <a:ext cx="23649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ณ วันที่ 25 ธันวาคม 2562</a:t>
            </a:r>
            <a:endParaRPr lang="th-TH" altLang="th-TH" sz="1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/>
          <a:stretch/>
        </p:blipFill>
        <p:spPr>
          <a:xfrm>
            <a:off x="4752476" y="1323036"/>
            <a:ext cx="2165681" cy="1584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5649" y="3576457"/>
            <a:ext cx="2784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นำเสนอผล</a:t>
            </a:r>
            <a:r>
              <a:rPr lang="th-TH" sz="32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งานวิจัยฯ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5028" y="3234659"/>
            <a:ext cx="5445665" cy="3433711"/>
            <a:chOff x="713953" y="3294819"/>
            <a:chExt cx="5251720" cy="3433711"/>
          </a:xfrm>
        </p:grpSpPr>
        <p:sp>
          <p:nvSpPr>
            <p:cNvPr id="9" name="Freeform: Shape 94">
              <a:extLst>
                <a:ext uri="{FF2B5EF4-FFF2-40B4-BE49-F238E27FC236}">
                  <a16:creationId xmlns:a16="http://schemas.microsoft.com/office/drawing/2014/main" xmlns="" id="{3E1CC87E-48F3-4073-9830-6832C02A07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7586" y="3294819"/>
              <a:ext cx="964489" cy="860925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H Sarabun New"/>
                </a:rPr>
                <a:t>01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3953" y="4173985"/>
              <a:ext cx="5251720" cy="255454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 algn="thaiDist">
                <a:buFont typeface="Wingdings" panose="05000000000000000000" pitchFamily="2" charset="2"/>
                <a:buChar char="Ø"/>
              </a:pPr>
              <a:r>
                <a:rPr lang="th-TH" sz="2000" dirty="0" smtClean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นำเสนอในประเทศไม่จำกัด</a:t>
              </a:r>
              <a:r>
                <a:rPr lang="th-TH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จำนวนครั้ง </a:t>
              </a:r>
              <a:r>
                <a:rPr lang="th-TH" sz="20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(สนับสนุน 100</a:t>
              </a:r>
              <a:r>
                <a:rPr lang="th-TH" sz="20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%) </a:t>
              </a:r>
              <a:endParaRPr lang="th-TH" sz="2000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endParaRPr>
            </a:p>
            <a:p>
              <a:pPr marL="457200" indent="-457200" algn="thaiDist">
                <a:buFont typeface="Wingdings" panose="05000000000000000000" pitchFamily="2" charset="2"/>
                <a:buChar char="Ø"/>
              </a:pPr>
              <a:r>
                <a:rPr lang="th-TH" sz="2000" dirty="0" smtClean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นำเสนอนานาชาติ ปีละไม่เกิน 2 ครั้ง** </a:t>
              </a:r>
              <a:r>
                <a:rPr lang="th-TH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(ครั้งที่ 2 ต้องอยู่ในฐานข้อมูลสูงกว่า </a:t>
              </a:r>
              <a:r>
                <a:rPr lang="en-US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Google Scholar</a:t>
              </a:r>
              <a:r>
                <a:rPr lang="th-TH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 และตีพิมพ์ในฐาน </a:t>
              </a:r>
              <a:r>
                <a:rPr lang="en-US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Scopus </a:t>
              </a:r>
              <a:r>
                <a:rPr lang="th-TH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หรือ </a:t>
              </a:r>
              <a:r>
                <a:rPr lang="en-US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SJR</a:t>
              </a:r>
              <a:r>
                <a:rPr lang="th-TH" sz="20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) </a:t>
              </a:r>
              <a:r>
                <a:rPr lang="th-TH" sz="2000" dirty="0">
                  <a:solidFill>
                    <a:srgbClr val="0000FF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(สนับสนุน 50% + 50%)</a:t>
              </a:r>
              <a:endParaRPr lang="th-TH" sz="2000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endParaRPr>
            </a:p>
            <a:p>
              <a:pPr marL="457200" indent="-457200" algn="thaiDist">
                <a:buFont typeface="Wingdings" panose="05000000000000000000" pitchFamily="2" charset="2"/>
                <a:buChar char="Ø"/>
              </a:pPr>
              <a:r>
                <a:rPr lang="th-TH" sz="20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ต้องใช้ E-mail มหาวิทยาลัย และอ้างอิง</a:t>
              </a:r>
              <a:r>
                <a:rPr lang="th-TH" sz="20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ผลงานวิจัยของบุคลากรใน</a:t>
              </a:r>
              <a:r>
                <a:rPr lang="th-TH" sz="20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มหาวิทยาลัย อย่างน้อย 1 คน</a:t>
              </a:r>
              <a:endParaRPr lang="en-US" sz="2000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endParaRPr>
            </a:p>
            <a:p>
              <a:pPr marL="457200" indent="-457200" algn="thaiDist">
                <a:buFont typeface="Wingdings" panose="05000000000000000000" pitchFamily="2" charset="2"/>
                <a:buChar char="Ø"/>
              </a:pPr>
              <a:r>
                <a:rPr lang="th-TH" sz="20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Proceeding ต้องอยู่ใน</a:t>
              </a:r>
              <a:r>
                <a:rPr lang="th-TH" sz="20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ฐานข้อมูล </a:t>
              </a:r>
              <a:r>
                <a:rPr lang="en-US" sz="20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Google Scholar </a:t>
              </a:r>
              <a:r>
                <a:rPr lang="th-TH" sz="20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ภายใน </a:t>
              </a:r>
              <a:r>
                <a:rPr lang="th-TH" sz="20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10 </a:t>
              </a:r>
              <a:r>
                <a:rPr lang="th-TH" sz="20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เดือน นับจากวัน</a:t>
              </a:r>
              <a:r>
                <a:rPr lang="th-TH" sz="20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นำเสนอ</a:t>
              </a:r>
              <a:endParaRPr lang="th-TH" sz="2000" dirty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99796" y="3239501"/>
            <a:ext cx="6088549" cy="3556822"/>
            <a:chOff x="1303503" y="3294819"/>
            <a:chExt cx="6088549" cy="3556822"/>
          </a:xfrm>
        </p:grpSpPr>
        <p:sp>
          <p:nvSpPr>
            <p:cNvPr id="12" name="Freeform: Shape 94">
              <a:extLst>
                <a:ext uri="{FF2B5EF4-FFF2-40B4-BE49-F238E27FC236}">
                  <a16:creationId xmlns:a16="http://schemas.microsoft.com/office/drawing/2014/main" xmlns="" id="{3E1CC87E-48F3-4073-9830-6832C02A07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0119" y="3294819"/>
              <a:ext cx="964489" cy="860925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H Sarabun New"/>
                </a:rPr>
                <a:t>02</a:t>
              </a:r>
              <a:endParaRPr lang="en-US" sz="3600" b="1" dirty="0">
                <a:solidFill>
                  <a:schemeClr val="tx1"/>
                </a:solidFill>
                <a:latin typeface="TH Sarabun New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03503" y="4173985"/>
              <a:ext cx="6088549" cy="267765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 algn="thaiDist">
                <a:buFont typeface="Wingdings" panose="05000000000000000000" pitchFamily="2" charset="2"/>
                <a:buChar char="Ø"/>
              </a:pPr>
              <a:r>
                <a:rPr lang="th-TH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ตีพิมพ์ไม่จำกัดจำนวนครั้ง (ไม่เกิน 3 บทความ ต่อการตีพิมพ์ในวารสาร 1 เล่ม)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th-TH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อยู่ในฐานข้อมูล TCI กลุ่ม 1 หรือ</a:t>
              </a:r>
              <a:r>
                <a:rPr lang="en-US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 2</a:t>
              </a:r>
            </a:p>
            <a:p>
              <a:pPr marL="457200" indent="-457200" algn="thaiDist">
                <a:buFont typeface="Wingdings" panose="05000000000000000000" pitchFamily="2" charset="2"/>
                <a:buChar char="Ø"/>
              </a:pPr>
              <a:r>
                <a:rPr lang="th-TH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อยู่ในฐานข้อมูล ISI หรือ </a:t>
              </a:r>
              <a:r>
                <a:rPr lang="en-US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Scopus </a:t>
              </a:r>
              <a:r>
                <a:rPr lang="th-TH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หรือ </a:t>
              </a:r>
              <a:r>
                <a:rPr lang="en-US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SJR </a:t>
              </a:r>
              <a:r>
                <a:rPr lang="th-TH" sz="2400" dirty="0"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หรือ (ก.พ.อ. กำหนด)</a:t>
              </a:r>
              <a:endParaRPr lang="en-US" sz="24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endParaRPr>
            </a:p>
            <a:p>
              <a:pPr marL="457200" indent="-457200" algn="thaiDist">
                <a:buFont typeface="Wingdings" panose="05000000000000000000" pitchFamily="2" charset="2"/>
                <a:buChar char="v"/>
              </a:pPr>
              <a:r>
                <a:rPr lang="th-TH" sz="24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Journal ต้องลงในฐานข้อมูลตามเกณฑ์ที่กำหนด</a:t>
              </a:r>
              <a:r>
                <a:rPr lang="th-TH" sz="24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ข้างต้น</a:t>
              </a:r>
              <a:r>
                <a:rPr lang="en-US" sz="24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 </a:t>
              </a:r>
              <a:r>
                <a:rPr lang="th-TH" sz="24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หากไม่ปรากฏ</a:t>
              </a:r>
              <a:r>
                <a:rPr lang="en-US" sz="2400" dirty="0" smtClean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 </a:t>
              </a:r>
              <a:r>
                <a:rPr lang="th-TH" sz="2400" dirty="0">
                  <a:solidFill>
                    <a:srgbClr val="FF0000"/>
                  </a:solidFill>
                  <a:latin typeface="TH Niramit AS" panose="02000506000000020004" pitchFamily="2" charset="-34"/>
                  <a:ea typeface="Times New Roman" panose="02020603050405020304" pitchFamily="18" charset="0"/>
                  <a:cs typeface="TH Niramit AS" panose="02000506000000020004" pitchFamily="2" charset="-34"/>
                </a:rPr>
                <a:t>ภายใน 10 เดือน นับจากวันนำเสนอ ให้เรียกเงินที่ขอรับการสนับสนุนคืน 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27246" y="3555175"/>
            <a:ext cx="2761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ตีพิมพ์ผลงานวิจัยฯ </a:t>
            </a:r>
          </a:p>
        </p:txBody>
      </p:sp>
      <p:sp>
        <p:nvSpPr>
          <p:cNvPr id="20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 New"/>
              </a:rPr>
              <a:t>01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25444" y="1461619"/>
            <a:ext cx="51476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ผลงาน R2R เท่านั้น </a:t>
            </a:r>
          </a:p>
        </p:txBody>
      </p:sp>
    </p:spTree>
    <p:extLst>
      <p:ext uri="{BB962C8B-B14F-4D97-AF65-F5344CB8AC3E}">
        <p14:creationId xmlns:p14="http://schemas.microsoft.com/office/powerpoint/2010/main" val="24044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38" t="10599" r="11181" b="11094"/>
          <a:stretch/>
        </p:blipFill>
        <p:spPr>
          <a:xfrm>
            <a:off x="-14514" y="0"/>
            <a:ext cx="12221028" cy="686792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413973" y="3992578"/>
            <a:ext cx="6676428" cy="1537365"/>
          </a:xfrm>
          <a:prstGeom prst="wedgeRectCallout">
            <a:avLst>
              <a:gd name="adj1" fmla="val -37731"/>
              <a:gd name="adj2" fmla="val 11841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587" t="53633" r="43855" b="39171"/>
          <a:stretch/>
        </p:blipFill>
        <p:spPr>
          <a:xfrm>
            <a:off x="5499633" y="4088127"/>
            <a:ext cx="6505107" cy="1346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3893" y="6554709"/>
            <a:ext cx="2236206" cy="14485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5584478" y="4589245"/>
            <a:ext cx="6302721" cy="37205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9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7714-DA19-4349-8009-524FE4DE2761}" type="slidenum">
              <a:rPr lang="th-TH" smtClean="0"/>
              <a:t>31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88"/>
          <a:stretch/>
        </p:blipFill>
        <p:spPr>
          <a:xfrm>
            <a:off x="0" y="44946"/>
            <a:ext cx="12192000" cy="681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4655" y="780646"/>
          <a:ext cx="1191666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0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546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Rank.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5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5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Rank.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5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5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Suan</a:t>
                      </a:r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Sunandha</a:t>
                      </a:r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  <a:endParaRPr lang="en-US" sz="1800" b="1" u="non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Phuket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Nakhon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Pathom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Kamphaeng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Buriram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Phetchaboon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Phetchaburi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-Et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Sarakham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Chiang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Chiang Mai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Songkhla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Pibulsongkram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Nakhon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Yala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Phranakhon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 Ayutthaya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Kanchanaburi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Suratthani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h-TH" sz="18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Surindra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Nakhon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Ratchasima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th-TH" sz="18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Nakhon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Sawan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Sisaket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th-TH" sz="18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Dhonburi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Bansomdejchaopraya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th-TH" sz="18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Thepsatri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Chandrakasem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th-TH" sz="18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Muban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Chom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Bung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Nakhon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Thammarat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th-TH" sz="16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Chaiyaphum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Rajabhat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Snip Single Corner Rectangle 4"/>
          <p:cNvSpPr/>
          <p:nvPr/>
        </p:nvSpPr>
        <p:spPr>
          <a:xfrm>
            <a:off x="134655" y="136231"/>
            <a:ext cx="11916668" cy="561860"/>
          </a:xfrm>
          <a:prstGeom prst="snip1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Rajabhat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University: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2-2019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[38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th-TH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716200" y="0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84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134655" y="87086"/>
            <a:ext cx="11916668" cy="523920"/>
          </a:xfrm>
          <a:prstGeom prst="snip1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ผลการจัดอันดับมหาวิทยาลัยราชภัฏสวนสุนันทา โดย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Webometrics</a:t>
            </a:r>
            <a:endParaRPr lang="th-TH" sz="3600" b="1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2"/>
          <p:cNvGraphicFramePr>
            <a:graphicFrameLocks noGrp="1"/>
          </p:cNvGraphicFramePr>
          <p:nvPr>
            <p:extLst/>
          </p:nvPr>
        </p:nvGraphicFramePr>
        <p:xfrm>
          <a:off x="137886" y="698093"/>
          <a:ext cx="11898923" cy="614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7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85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Years</a:t>
                      </a:r>
                      <a:endParaRPr lang="en-US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Suan Sunandha Rajabhat University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Rankings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1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Rajabhat</a:t>
                      </a:r>
                      <a:r>
                        <a:rPr lang="en-US" sz="2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[38]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Thailand 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[178]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South East Asia </a:t>
                      </a:r>
                      <a:r>
                        <a:rPr lang="en-US" sz="1400" b="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[3,550]</a:t>
                      </a:r>
                      <a:endParaRPr lang="en-US" sz="14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Asia </a:t>
                      </a:r>
                      <a:r>
                        <a:rPr lang="en-US" sz="2200" b="1" kern="12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[13,583]</a:t>
                      </a:r>
                      <a:endParaRPr lang="en-US" sz="22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World  </a:t>
                      </a:r>
                      <a:r>
                        <a:rPr lang="en-US" sz="2200" b="0" kern="12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[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28,703]</a:t>
                      </a:r>
                      <a:endParaRPr lang="en-US" sz="1600" b="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2/2562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19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68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830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2,519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1/2562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1,003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2,986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2/2561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1,133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3,169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1/2561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1,242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3,438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2/2560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1,400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3,760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1/2560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1,037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3,075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2/2559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668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2,351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1/2559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552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1,915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2/2558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1,863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1/2558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599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2/2557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708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2,173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1/2557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1,561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2/2556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777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1/2556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2/2555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9718319" y="1519147"/>
            <a:ext cx="225778" cy="214489"/>
          </a:xfrm>
          <a:prstGeom prst="triangl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Isosceles Triangle 6"/>
          <p:cNvSpPr/>
          <p:nvPr/>
        </p:nvSpPr>
        <p:spPr>
          <a:xfrm>
            <a:off x="11598438" y="1519144"/>
            <a:ext cx="225778" cy="214489"/>
          </a:xfrm>
          <a:prstGeom prst="triangl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Isosceles Triangle 7"/>
          <p:cNvSpPr/>
          <p:nvPr/>
        </p:nvSpPr>
        <p:spPr>
          <a:xfrm>
            <a:off x="7725311" y="1519146"/>
            <a:ext cx="225778" cy="214489"/>
          </a:xfrm>
          <a:prstGeom prst="triangl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Isosceles Triangle 8"/>
          <p:cNvSpPr/>
          <p:nvPr/>
        </p:nvSpPr>
        <p:spPr>
          <a:xfrm>
            <a:off x="5732303" y="1519144"/>
            <a:ext cx="225778" cy="214489"/>
          </a:xfrm>
          <a:prstGeom prst="triangl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sp>
        <p:nvSpPr>
          <p:cNvPr id="10" name="Isosceles Triangle 9"/>
          <p:cNvSpPr/>
          <p:nvPr/>
        </p:nvSpPr>
        <p:spPr>
          <a:xfrm>
            <a:off x="3682851" y="1519144"/>
            <a:ext cx="225778" cy="214489"/>
          </a:xfrm>
          <a:prstGeom prst="triangl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11051216" y="34835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02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6" y="1340462"/>
            <a:ext cx="6086109" cy="19982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477044" y="3330025"/>
            <a:ext cx="68788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Webometrics</a:t>
            </a:r>
            <a:r>
              <a:rPr lang="en-US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8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จะประกาศผลการจัดอันดับรอบ 1/2563</a:t>
            </a:r>
          </a:p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ไม่เกินเดือนมีนาคม 2563 </a:t>
            </a:r>
            <a:endParaRPr lang="th-TH" sz="4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34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343844"/>
            <a:ext cx="10604954" cy="733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การปฏิรูปอุดมศึกษา 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Re-inventing </a:t>
            </a:r>
            <a:r>
              <a:rPr lang="en-US" sz="4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Universities 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03265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1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60" y="1813349"/>
            <a:ext cx="5324054" cy="30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1501" y="4886267"/>
            <a:ext cx="782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การประเมินคุณภาพมหาวิทยาลัย ตามเกณฑ์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QS Stars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35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6884" y="343844"/>
            <a:ext cx="10604954" cy="733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การปฏิรูปอุดมศึกษา 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Re-inventing </a:t>
            </a:r>
            <a:r>
              <a:rPr lang="en-US" sz="4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Universities 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03265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0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431073"/>
            <a:ext cx="4619625" cy="253806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7" y="3681976"/>
            <a:ext cx="2733670" cy="130468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681976"/>
            <a:ext cx="2790825" cy="130468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681975"/>
            <a:ext cx="2695575" cy="130468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90" y="3681975"/>
            <a:ext cx="2631009" cy="130468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127999"/>
            <a:ext cx="2733675" cy="133670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5127999"/>
            <a:ext cx="2790825" cy="133670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5127998"/>
            <a:ext cx="2695575" cy="1336705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5106861" y="259623"/>
            <a:ext cx="58544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คะแนนรวม 354 คะแนน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ด้านการสอน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ระดับ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ดาว (ได้ 91 คะแนน)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ด้านการมีงานทำของบัณฑิต		ระดับ 2 ดาว (ได้ 35 คะแนน)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ด้านการวิจัย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– ดาว (ได้ 11 คะแนน)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ด้านความเป็นนานาชาติ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ระดับ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ดาว (ได้ 71 คะแนน)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ด้านสิ่งอำนวยความสะดวก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ระดับ 5 ดาว (ได้ 76 คะแนน)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ด้านนวัตกรรม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3 ดาว (ได้ 20 คะแนน)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ด้านความรับผิดชอบด้านสังคม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ระดับ 4 ดาว (ได้ 30 คะแนน)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ด้านการจัดอันดับและหลักสูตรการเรียนการสอน 	ระดับ 1 ดาว (ได้ 20 คะแนน)</a:t>
            </a:r>
            <a:endParaRPr lang="th-TH" sz="2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36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11058060" y="94557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92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6666" r="4359" b="5162"/>
          <a:stretch/>
        </p:blipFill>
        <p:spPr>
          <a:xfrm>
            <a:off x="-72425" y="0"/>
            <a:ext cx="53944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15" y="0"/>
            <a:ext cx="34006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9006" y="3323329"/>
            <a:ext cx="3513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ยื่นต่อขอรับรอง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QS Stars </a:t>
            </a:r>
            <a:endParaRPr lang="th-TH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 63 	ส่งข้อมูลให้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QS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77" y="1188200"/>
            <a:ext cx="3361716" cy="1915761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37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10896520" y="140947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9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79" y="1149149"/>
            <a:ext cx="6167253" cy="4452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2324" y="3331943"/>
            <a:ext cx="583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Sunandha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Rajabhat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th-TH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770" y="4225021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th-TH" sz="6000" b="1" dirty="0">
              <a:solidFill>
                <a:schemeClr val="bg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9653" y="5478153"/>
            <a:ext cx="9445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มหาวิทยาลัยส่งข้อมูลเข้าสู่การจัดอันดับของ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QS Ranking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2019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แต่ผลประเมินยังไม่ผ่านเกณฑ์การจัดอันดับ</a:t>
            </a:r>
            <a:endParaRPr lang="th-TH" sz="4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r>
              <a:rPr lang="th-TH" sz="20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38</a:t>
            </a:r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46884" y="343844"/>
            <a:ext cx="10604954" cy="733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การปฏิรูปอุดมศึกษา 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Re-inventing </a:t>
            </a:r>
            <a:r>
              <a:rPr lang="en-US" sz="4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Universities 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03265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59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193" y="498905"/>
            <a:ext cx="10231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11 </a:t>
            </a:r>
            <a:r>
              <a:rPr lang="en-US" u="sng" dirty="0"/>
              <a:t>indicators used to compile the </a:t>
            </a:r>
            <a:r>
              <a:rPr lang="en-US" sz="3200" b="1" u="sng" dirty="0">
                <a:solidFill>
                  <a:srgbClr val="0000FF"/>
                </a:solidFill>
              </a:rPr>
              <a:t>QS Asia University Rankings</a:t>
            </a:r>
            <a:endParaRPr lang="th-TH" sz="3200" b="1" u="sng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350" y="1156044"/>
            <a:ext cx="118826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Academic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reputation (30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ความมีชื่อเสียงทางวิชาการ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Employer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reputation (20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ความพึงพอใจของผู้ใช้บัณฑิต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Faculty/student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ratio (10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อัตราส่วนอาจารย์ต่อนักศึกษา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International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research network (10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เครือข่ายงานวิจัยระดับนานาชาติ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Citations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 paper (10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สัดส่วนการอ้างอิงผลงานวิจัยต่อจำนวนบทความ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Papers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 faculty (5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สัดส่วนบทความต่อจำนวนอาจารย์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Staff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with a PhD (5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คุณวุฒิของอาจารย์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Proportion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 international faculty (2.5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จำนวนอาจารย์ชาวต่างชาติ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Proportion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 international students (2.5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จำนวนนักศึกษาต่างชาติ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Proportion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 inbound exchange students (2.5%)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จำนวนนักศึกษาแลกเปลี่ยนจากต่างชาติ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Proportion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 outbound exchange students (2.5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%)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จำนวนนักศึกษาที่ไปแลกเปลี่ยนในต่างประเทศ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39</a:t>
            </a:fld>
            <a:endParaRPr lang="th-TH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481069" y="75806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04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217" y="3666309"/>
            <a:ext cx="7576457" cy="44413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318059" y="4162700"/>
            <a:ext cx="7576457" cy="44413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18059" y="4643258"/>
            <a:ext cx="8878192" cy="44413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309349" y="6135186"/>
            <a:ext cx="11569142" cy="44413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911541" y="3556701"/>
            <a:ext cx="609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</a:t>
            </a:r>
            <a:endParaRPr lang="th-TH" altLang="th-TH" sz="40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928566" y="4038236"/>
            <a:ext cx="609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</a:t>
            </a:r>
            <a:endParaRPr lang="th-TH" altLang="th-TH" sz="40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9204578" y="4511383"/>
            <a:ext cx="609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</a:t>
            </a:r>
            <a:endParaRPr lang="th-TH" altLang="th-TH" sz="40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1659425" y="5708879"/>
            <a:ext cx="609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(4)</a:t>
            </a:r>
            <a:endParaRPr lang="th-TH" altLang="th-TH" sz="40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349" y="3173106"/>
            <a:ext cx="9000113" cy="44413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9322329" y="3064021"/>
            <a:ext cx="609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0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(5)</a:t>
            </a:r>
            <a:endParaRPr lang="th-TH" altLang="th-TH" sz="40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7606736" y="2120964"/>
            <a:ext cx="609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0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(√)</a:t>
            </a:r>
            <a:endParaRPr lang="th-TH" altLang="th-TH" sz="40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589711" y="1622521"/>
            <a:ext cx="609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000" dirty="0" smtClean="0">
                <a:solidFill>
                  <a:srgbClr val="00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(√)</a:t>
            </a:r>
            <a:endParaRPr lang="th-TH" altLang="th-TH" sz="4000" dirty="0">
              <a:solidFill>
                <a:srgbClr val="00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3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457061"/>
            <a:ext cx="10604954" cy="549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“หลักเกณฑ์และวิธีการจัดสรรเงินสนับสนุนเพื่อเสนอผล</a:t>
            </a:r>
            <a:r>
              <a:rPr 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งานวิจัยฯ”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9586913" y="799687"/>
            <a:ext cx="23649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ณ วันที่ 25 ธันวาคม 2562</a:t>
            </a:r>
            <a:endParaRPr lang="th-TH" altLang="th-TH" sz="1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0487" y="6577684"/>
            <a:ext cx="545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ศึกษารายละเอียดประกาศ ตามประกาศกองทุนฯ กองบริหารงานบุคคล</a:t>
            </a:r>
          </a:p>
        </p:txBody>
      </p:sp>
      <p:sp>
        <p:nvSpPr>
          <p:cNvPr id="9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 New"/>
              </a:rPr>
              <a:t>01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4425" y="1309836"/>
            <a:ext cx="10583171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การนำเสนอผลงานวิจัยและได้รับการตีพิมพ์ระดับนานาชาติที่อยู่ในฐาน</a:t>
            </a:r>
            <a:r>
              <a:rPr lang="en-US" sz="32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SJR </a:t>
            </a:r>
            <a:r>
              <a:rPr lang="th-TH" sz="32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และ </a:t>
            </a:r>
            <a:r>
              <a:rPr lang="en-US" sz="32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Scopus </a:t>
            </a:r>
            <a:r>
              <a:rPr lang="th-TH" sz="32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</a:t>
            </a:r>
          </a:p>
          <a:p>
            <a:pPr marL="574675" indent="-347663" algn="thaiDist">
              <a:buFont typeface="Wingdings" panose="05000000000000000000" pitchFamily="2" charset="2"/>
              <a:buChar char="Ø"/>
            </a:pPr>
            <a:r>
              <a:rPr lang="th-TH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ที่</a:t>
            </a:r>
            <a:r>
              <a:rPr lang="th-TH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ได้รับการตีพิมพ์ในรายงานสืบเนื่องจากการประชุมวิชาการ (</a:t>
            </a:r>
            <a:r>
              <a:rPr lang="en-US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Proceeding</a:t>
            </a:r>
            <a:r>
              <a:rPr lang="th-TH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) หรือ</a:t>
            </a:r>
            <a:r>
              <a:rPr lang="th-TH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วารสาร </a:t>
            </a:r>
            <a:r>
              <a:rPr lang="th-TH" spc="-5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(</a:t>
            </a:r>
            <a:r>
              <a:rPr lang="en-US" spc="-5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Journal</a:t>
            </a:r>
            <a:r>
              <a:rPr lang="th-TH" spc="-5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) ปรากฏอยู่ในฐานข้อมูล</a:t>
            </a:r>
            <a:r>
              <a:rPr lang="en-US" spc="-5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 SJR</a:t>
            </a:r>
            <a:r>
              <a:rPr lang="th-TH" spc="-5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และ </a:t>
            </a:r>
            <a:r>
              <a:rPr lang="en-US" spc="-5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Scopus</a:t>
            </a:r>
            <a:r>
              <a:rPr lang="th-TH" spc="-5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</a:t>
            </a:r>
            <a:r>
              <a:rPr lang="th-TH" spc="-5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ที่</a:t>
            </a:r>
            <a:r>
              <a:rPr lang="th-TH" spc="-5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จัดขึ้นในต่างประเทศ</a:t>
            </a:r>
            <a:r>
              <a:rPr lang="th-TH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 </a:t>
            </a:r>
            <a:endParaRPr lang="th-TH" dirty="0" smtClean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574675" indent="-347663" algn="thaiDist">
              <a:buFont typeface="Wingdings" panose="05000000000000000000" pitchFamily="2" charset="2"/>
              <a:buChar char="Ø"/>
            </a:pPr>
            <a:r>
              <a:rPr lang="th-TH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จะ</a:t>
            </a:r>
            <a:r>
              <a:rPr lang="th-TH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สนับสนุนเงินการเดินทางไปนำเสนอผลงานวิจัย</a:t>
            </a:r>
            <a:r>
              <a:rPr lang="th-TH" dirty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ร้อยละ </a:t>
            </a: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100</a:t>
            </a:r>
          </a:p>
          <a:p>
            <a:pPr marL="914400" indent="-339725" algn="thaiDist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ค่าลงทะเบียนหรือค่าเดินทาง สนับสนุน 100%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9144" y="4363000"/>
            <a:ext cx="5827558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กรณี</a:t>
            </a:r>
            <a:r>
              <a:rPr lang="th-TH" b="1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นักศึกษา</a:t>
            </a:r>
            <a:r>
              <a:rPr lang="th-TH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ไปนำเสนอผลงานวิจัยระดับนานาชาติ</a:t>
            </a:r>
          </a:p>
          <a:p>
            <a:pPr marL="574675" indent="-347663" algn="thaiDist">
              <a:buFont typeface="Wingdings" panose="05000000000000000000" pitchFamily="2" charset="2"/>
              <a:buChar char="Ø"/>
            </a:pPr>
            <a:r>
              <a:rPr lang="th-TH" sz="2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อยู่</a:t>
            </a:r>
            <a:r>
              <a:rPr lang="th-TH" sz="24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ในฐานข้อมูลขั้นต่ำ </a:t>
            </a:r>
            <a:r>
              <a:rPr lang="en-US" sz="24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Google Scholar</a:t>
            </a:r>
            <a:endParaRPr lang="th-TH" sz="2400" dirty="0" smtClean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574675" indent="-347663" algn="thaiDist">
              <a:buFont typeface="Wingdings" panose="05000000000000000000" pitchFamily="2" charset="2"/>
              <a:buChar char="Ø"/>
            </a:pPr>
            <a:r>
              <a:rPr lang="th-TH" sz="2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สนับสนุนเงินค่าเดินทาง</a:t>
            </a:r>
            <a:r>
              <a:rPr lang="th-TH" sz="24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ไปนำเสนอผลงานวิจัย</a:t>
            </a:r>
            <a:r>
              <a:rPr lang="th-TH" sz="2400" dirty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ร้อยละ </a:t>
            </a:r>
            <a:r>
              <a:rPr lang="th-TH" sz="2400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100</a:t>
            </a:r>
          </a:p>
          <a:p>
            <a:pPr marL="914400" indent="-339725" algn="thaiDist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ค่าลงทะเบียนหรือค่าเดินทาง จ่าย 100%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5265" y="4363000"/>
            <a:ext cx="5850466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กรณี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อาจารย์ / เจ้าหน้าที่</a:t>
            </a:r>
            <a:r>
              <a:rPr lang="th-TH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ไปนำเสนอผลงานวิจัยระดับนานาชาติ</a:t>
            </a:r>
          </a:p>
          <a:p>
            <a:pPr marL="574675" indent="-347663" algn="thaiDist">
              <a:buFont typeface="Wingdings" panose="05000000000000000000" pitchFamily="2" charset="2"/>
              <a:buChar char="Ø"/>
            </a:pPr>
            <a:r>
              <a:rPr lang="th-TH" sz="2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การนำเสนอ ครั้งที่ 1 </a:t>
            </a:r>
            <a:r>
              <a:rPr lang="en-US" sz="2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Google </a:t>
            </a:r>
            <a:r>
              <a:rPr lang="en-US" sz="24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Scholar</a:t>
            </a:r>
            <a:endParaRPr lang="th-TH" sz="2400" dirty="0" smtClean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574675" indent="-347663" algn="thaiDist">
              <a:buFont typeface="Wingdings" panose="05000000000000000000" pitchFamily="2" charset="2"/>
              <a:buChar char="Ø"/>
            </a:pPr>
            <a:r>
              <a:rPr lang="th-TH" sz="24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สนับสนุนค่าลงทะเบียน ไม่เกิน 10,000 บาท</a:t>
            </a:r>
          </a:p>
          <a:p>
            <a:pPr marL="574675" indent="-347663" algn="thaiDist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สนับสนุนเงินค่าเดินทางไปนำเสนอผลงานวิจัย </a:t>
            </a:r>
            <a:r>
              <a:rPr lang="th-TH" sz="2400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ร้อยละ 50</a:t>
            </a:r>
          </a:p>
        </p:txBody>
      </p:sp>
    </p:spTree>
    <p:extLst>
      <p:ext uri="{BB962C8B-B14F-4D97-AF65-F5344CB8AC3E}">
        <p14:creationId xmlns:p14="http://schemas.microsoft.com/office/powerpoint/2010/main" val="11533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0213" y="1842638"/>
            <a:ext cx="8356822" cy="2920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ตอบข้อซักถาม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1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457061"/>
            <a:ext cx="10604954" cy="549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“หลักเกณฑ์และวิธีการจัดสรรเงินสนับสนุนเพื่อเสนอผล</a:t>
            </a:r>
            <a:r>
              <a:rPr 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งานวิจัยฯ”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5959" y="1281440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ตารางที่ </a:t>
            </a:r>
            <a:r>
              <a:rPr lang="th-TH" sz="20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1 </a:t>
            </a:r>
            <a:r>
              <a:rPr lang="th-TH" sz="20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: ประเภทค่าใช้จ่าย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87549"/>
              </p:ext>
            </p:extLst>
          </p:nvPr>
        </p:nvGraphicFramePr>
        <p:xfrm>
          <a:off x="108922" y="1705005"/>
          <a:ext cx="5254505" cy="4389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6280">
                  <a:extLst>
                    <a:ext uri="{9D8B030D-6E8A-4147-A177-3AD203B41FA5}">
                      <a16:colId xmlns:a16="http://schemas.microsoft.com/office/drawing/2014/main" xmlns="" val="2347188437"/>
                    </a:ext>
                  </a:extLst>
                </a:gridCol>
                <a:gridCol w="2828225">
                  <a:extLst>
                    <a:ext uri="{9D8B030D-6E8A-4147-A177-3AD203B41FA5}">
                      <a16:colId xmlns:a16="http://schemas.microsoft.com/office/drawing/2014/main" xmlns="" val="2176035163"/>
                    </a:ext>
                  </a:extLst>
                </a:gridCol>
              </a:tblGrid>
              <a:tr h="135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ประเภทค่าใช้จ่าย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จำนวนเงิน (บาท) </a:t>
                      </a:r>
                      <a:endParaRPr lang="en-US" sz="180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972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914400" algn="l"/>
                          <a:tab pos="1219200" algn="l"/>
                        </a:tabLs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 </a:t>
                      </a:r>
                      <a:r>
                        <a:rPr lang="th-TH" sz="1800" spc="-2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ค่าลงทะเบียน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1)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กรณีที่มีรายงานสืบเนื่องจากการประชุมวิชาการ (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Proceeding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 ปรากฏอยู่ในฐานข้อมูล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Google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Scholar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สนับสนุนเท่าที่จ่ายจริง ทั้งนี้ไม่เกิน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10,000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บาท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2)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กรณีที่ได้รับการตีพิมพ์ในรายงานสืบเนื่องจากการประชุมวิชาการ (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Proceeding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 หรือวารสาร(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Journal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 ปรากฏอยู่ในฐานข้อมูล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SJR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และ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Scopus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สนับสนุนตามที่จ่ายจริง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5920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ค่าเบี้ยเลี้ยง ค่าพี่พัก และค่าพาหนะ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เป็นไปตามระเบียบว่าด้วยการเบิก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ค่าใช้จ่ายใน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การเดินทางไปราชการ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01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914400" algn="l"/>
                          <a:tab pos="1219200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. 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ค่าใช้จ่ายอื่น ๆ นอกเหนือจากข้อ </a:t>
                      </a:r>
                      <a:r>
                        <a:rPr lang="th-TH" sz="1800" spc="-5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 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และข้อ </a:t>
                      </a:r>
                      <a:r>
                        <a:rPr lang="th-TH" sz="1800" spc="-5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18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เป็นไปตามที่คณะกรรมการเห็นสมควร</a:t>
                      </a:r>
                      <a:endParaRPr lang="en-US" sz="180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1661691"/>
                  </a:ext>
                </a:extLst>
              </a:tr>
              <a:tr h="44450">
                <a:tc gridSpan="2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  <a:tab pos="914400" algn="l"/>
                          <a:tab pos="1219200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หมายเหตุ : ค่าใช้จ่ายตามข้อ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และข้อ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ต้องไม่เกินอัตราที่กำหนดไว้ตามตารางที่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25982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515827" y="1281440"/>
            <a:ext cx="6619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  <a:tabLst>
                <a:tab pos="450215" algn="l"/>
                <a:tab pos="914400" algn="l"/>
                <a:tab pos="1219200" algn="l"/>
              </a:tabLst>
            </a:pPr>
            <a:r>
              <a:rPr lang="th-TH" sz="20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ตารางที่ </a:t>
            </a:r>
            <a:r>
              <a:rPr lang="th-TH" sz="20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2 </a:t>
            </a:r>
            <a:r>
              <a:rPr lang="th-TH" sz="20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: อัตราค่าใช้จ่ายในการนำเสนอ</a:t>
            </a:r>
            <a:r>
              <a:rPr lang="th-TH" sz="20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ผลงานวิจัยแยก</a:t>
            </a:r>
            <a:r>
              <a:rPr lang="th-TH" sz="20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ตามกลุ่มประเทศต่อครั้ง</a:t>
            </a:r>
            <a:endParaRPr lang="en-US" sz="2400" dirty="0">
              <a:effectLst/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013596"/>
              </p:ext>
            </p:extLst>
          </p:nvPr>
        </p:nvGraphicFramePr>
        <p:xfrm>
          <a:off x="5515827" y="1701165"/>
          <a:ext cx="6629401" cy="4663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89832">
                  <a:extLst>
                    <a:ext uri="{9D8B030D-6E8A-4147-A177-3AD203B41FA5}">
                      <a16:colId xmlns:a16="http://schemas.microsoft.com/office/drawing/2014/main" xmlns="" val="2107371391"/>
                    </a:ext>
                  </a:extLst>
                </a:gridCol>
                <a:gridCol w="1254139">
                  <a:extLst>
                    <a:ext uri="{9D8B030D-6E8A-4147-A177-3AD203B41FA5}">
                      <a16:colId xmlns:a16="http://schemas.microsoft.com/office/drawing/2014/main" xmlns="" val="1567138460"/>
                    </a:ext>
                  </a:extLst>
                </a:gridCol>
                <a:gridCol w="937604">
                  <a:extLst>
                    <a:ext uri="{9D8B030D-6E8A-4147-A177-3AD203B41FA5}">
                      <a16:colId xmlns:a16="http://schemas.microsoft.com/office/drawing/2014/main" xmlns="" val="1796225002"/>
                    </a:ext>
                  </a:extLst>
                </a:gridCol>
                <a:gridCol w="886458">
                  <a:extLst>
                    <a:ext uri="{9D8B030D-6E8A-4147-A177-3AD203B41FA5}">
                      <a16:colId xmlns:a16="http://schemas.microsoft.com/office/drawing/2014/main" xmlns="" val="4098116001"/>
                    </a:ext>
                  </a:extLst>
                </a:gridCol>
                <a:gridCol w="761368">
                  <a:extLst>
                    <a:ext uri="{9D8B030D-6E8A-4147-A177-3AD203B41FA5}">
                      <a16:colId xmlns:a16="http://schemas.microsoft.com/office/drawing/2014/main" xmlns="" val="1450426885"/>
                    </a:ext>
                  </a:extLst>
                </a:gridCol>
              </a:tblGrid>
              <a:tr h="4229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กลุ่มประเทศ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จำนวนวัน</a:t>
                      </a:r>
                      <a:endParaRPr lang="en-US" sz="180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อัตรา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จ่าย (บาท)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จำนวนเงินงบประมาณที่สนับสนุน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3906320"/>
                  </a:ext>
                </a:extLst>
              </a:tr>
              <a:tr h="1574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50%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100%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312143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ภายในประเทศ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วัน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คืน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ไม่เกิน </a:t>
                      </a:r>
                      <a:endParaRPr lang="th-TH" sz="1800" dirty="0" smtClean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10,000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8046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ประเทศกลุ่มอาเซียน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วัน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คืน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ไม่เกิน </a:t>
                      </a:r>
                      <a:endParaRPr lang="th-TH" sz="1800" dirty="0" smtClean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30,000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5488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ประเทศในทวีปเอเชีย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วัน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คืน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ไม่เกิน </a:t>
                      </a:r>
                      <a:endParaRPr lang="th-TH" sz="1800" dirty="0" smtClean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35,000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17,500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1874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ประเทศญี่ปุ่น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วัน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คืน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ไม่เกิน </a:t>
                      </a:r>
                      <a:endParaRPr lang="th-TH" sz="1800" dirty="0" smtClean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50</a:t>
                      </a:r>
                      <a:r>
                        <a:rPr lang="en-US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,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000       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50</a:t>
                      </a:r>
                      <a:r>
                        <a:rPr lang="en-US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,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7241218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5. </a:t>
                      </a:r>
                      <a:r>
                        <a:rPr lang="th-TH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ประเทศในทวีปออสเตรเลีย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วัน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คืน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ไม่เกิน </a:t>
                      </a:r>
                      <a:endParaRPr lang="th-TH" sz="1800" dirty="0" smtClean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50,000      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8522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ประเทศในทวีปยุโรป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วัน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คืน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ไม่เกิน </a:t>
                      </a:r>
                      <a:endParaRPr lang="th-TH" sz="1800" dirty="0" smtClean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60,000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679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ประเทศในทวีปอเมริกา/</a:t>
                      </a:r>
                      <a:r>
                        <a:rPr lang="th-TH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ทวีปแอฟริกา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วัน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4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คืน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ไม่เกิน </a:t>
                      </a:r>
                      <a:endParaRPr lang="th-TH" sz="1800" dirty="0" smtClean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70,000 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1699431"/>
                  </a:ext>
                </a:extLst>
              </a:tr>
            </a:tbl>
          </a:graphicData>
        </a:graphic>
      </p:graphicFrame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586913" y="799687"/>
            <a:ext cx="23649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ณ วันที่ 25 ธันวาคม 2562</a:t>
            </a:r>
            <a:endParaRPr lang="th-TH" altLang="th-TH" sz="1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284" y="2203268"/>
            <a:ext cx="931818" cy="42236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3148145" y="2769324"/>
            <a:ext cx="1598025" cy="2438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542899" y="2525483"/>
            <a:ext cx="1785261" cy="2438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3054526" y="3914500"/>
            <a:ext cx="2266411" cy="243841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2542900" y="4175759"/>
            <a:ext cx="1619798" cy="243841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210487" y="6577684"/>
            <a:ext cx="545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ศึกษารายละเอียดประกาศ ตามประกาศกองทุนฯ กองบริหารงานบุคคล</a:t>
            </a:r>
          </a:p>
        </p:txBody>
      </p:sp>
      <p:sp>
        <p:nvSpPr>
          <p:cNvPr id="18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 New"/>
              </a:rPr>
              <a:t>01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14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6884" y="457061"/>
            <a:ext cx="10604954" cy="533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“หลักเกณฑ์ และวิธีการจัดสรรเงิน</a:t>
            </a:r>
            <a:r>
              <a:rPr 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รางวัลฯ”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9684395" y="723689"/>
            <a:ext cx="2272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ณ วันที่ 25 ธันวาคม 2562</a:t>
            </a:r>
            <a:endParaRPr lang="th-TH" altLang="th-TH" sz="1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63" y="939515"/>
            <a:ext cx="2714779" cy="198642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5386"/>
              </p:ext>
            </p:extLst>
          </p:nvPr>
        </p:nvGraphicFramePr>
        <p:xfrm>
          <a:off x="846829" y="2884309"/>
          <a:ext cx="9973571" cy="38154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01355">
                  <a:extLst>
                    <a:ext uri="{9D8B030D-6E8A-4147-A177-3AD203B41FA5}">
                      <a16:colId xmlns:a16="http://schemas.microsoft.com/office/drawing/2014/main" xmlns="" val="1417640660"/>
                    </a:ext>
                  </a:extLst>
                </a:gridCol>
                <a:gridCol w="2572216">
                  <a:extLst>
                    <a:ext uri="{9D8B030D-6E8A-4147-A177-3AD203B41FA5}">
                      <a16:colId xmlns:a16="http://schemas.microsoft.com/office/drawing/2014/main" xmlns="" val="458770193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ประเภท</a:t>
                      </a:r>
                      <a:endParaRPr lang="en-US" sz="1800" b="1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จำนวนเงิน (บาท)</a:t>
                      </a:r>
                      <a:endParaRPr lang="en-US" sz="1800" b="1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2761974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รางวัลการตีพิมพ์บทความในวารสารวิชาการ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 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702461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  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1.1  ระดับชาติ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ที่อยู่ในฐานข้อมูล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Thai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Journal Citation Index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TCI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 (กลุ่ม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1)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7,000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 (กลุ่ม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2)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6,000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 (กลุ่ม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3)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ไม่สามารถรับเงินรางวัลได้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338863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  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1.2 </a:t>
                      </a:r>
                      <a:r>
                        <a:rPr lang="th-TH" sz="1800" spc="-8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ระดับ</a:t>
                      </a:r>
                      <a:r>
                        <a:rPr lang="th-TH" sz="1800" spc="-8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ฐานข้อมูลวารสารที่ได้รับการรับรองคุณภาพของมหาวิทยาลัย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25,000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391434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  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1.3 ระดับ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นานาชาติที่อยู่ในฐานข้อมูล </a:t>
                      </a:r>
                      <a:r>
                        <a:rPr lang="en-US" sz="1800" dirty="0" err="1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SCImago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Journal &amp; Country Rank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SJR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ในคลอไทล์ที่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Q3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หรือ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Q4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เกิน  50,000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3796685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  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1.4 ระดับ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นานาชาติที่อยู่ในฐานข้อมูล </a:t>
                      </a:r>
                      <a:r>
                        <a:rPr lang="en-US" sz="1800" dirty="0" err="1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SCImago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Journal &amp; Country Rank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SJR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ใน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คลอไทล์ที่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Q1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หรือ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Q2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55,000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48190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	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1.5 </a:t>
                      </a:r>
                      <a:r>
                        <a:rPr lang="th-TH" sz="1800" spc="-5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ระดับ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นานาชาติที่อยู่ในฐานข้อมูล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ISI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หรือ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SCOPUS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60,000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2140496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	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1.6 </a:t>
                      </a:r>
                      <a:r>
                        <a:rPr lang="th-TH" sz="1800" spc="-5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ระดับ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นานาชาติที่อยู่ในฐานข้อมูล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ISI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หรือ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SCOPUS</a:t>
                      </a:r>
                      <a:r>
                        <a:rPr lang="th-TH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และอยู่ใน </a:t>
                      </a:r>
                      <a:r>
                        <a:rPr lang="en-US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SJR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คลอไทล์ที่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Q4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65,000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1755232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	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1.7 </a:t>
                      </a:r>
                      <a:r>
                        <a:rPr lang="th-TH" sz="1800" spc="-5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ระดับ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นานาชาติที่อยู่ในฐานข้อมูล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ISI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หรือ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SCOPUS</a:t>
                      </a:r>
                      <a:r>
                        <a:rPr lang="th-TH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และอยู่ใน </a:t>
                      </a:r>
                      <a:r>
                        <a:rPr lang="en-US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SJR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คลอไทล์ที่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Q3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70,000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2841046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	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1.8 </a:t>
                      </a:r>
                      <a:r>
                        <a:rPr lang="th-TH" sz="1800" spc="-5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ระดับ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นานาชาติที่อยู่ในฐานข้อมูล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ISI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หรือ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SCOPUS</a:t>
                      </a:r>
                      <a:r>
                        <a:rPr lang="th-TH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และอยู่ใน </a:t>
                      </a:r>
                      <a:r>
                        <a:rPr lang="en-US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SJR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คลอไทล์ที่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Q2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80,000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376435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" algn="l"/>
                          <a:tab pos="450215" algn="l"/>
                        </a:tabLs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	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1.9 </a:t>
                      </a:r>
                      <a:r>
                        <a:rPr lang="th-TH" sz="1800" spc="-5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ระดับ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นานาชาติที่อยู่ในฐานข้อมูล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ISI</a:t>
                      </a:r>
                      <a:r>
                        <a:rPr lang="th-TH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หรือ </a:t>
                      </a:r>
                      <a:r>
                        <a:rPr lang="en-US" sz="1800" spc="-5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SCOPUS</a:t>
                      </a:r>
                      <a:r>
                        <a:rPr lang="th-TH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และอยู่ใน </a:t>
                      </a:r>
                      <a:r>
                        <a:rPr lang="en-US" sz="1800" spc="-3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SJR </a:t>
                      </a: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คลอไทล์ที่ </a:t>
                      </a:r>
                      <a:r>
                        <a:rPr lang="en-US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Q1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บทความละไม่เกิน </a:t>
                      </a:r>
                      <a:r>
                        <a:rPr lang="th-TH" sz="1800" dirty="0" smtClean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100,000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Times New Roman" panose="02020603050405020304" pitchFamily="18" charset="0"/>
                        <a:cs typeface="TH Niramit AS" panose="02000506000000020004" pitchFamily="2" charset="-34"/>
                      </a:endParaRPr>
                    </a:p>
                  </a:txBody>
                  <a:tcPr marL="27305" marR="27305" marT="0" marB="0"/>
                </a:tc>
                <a:extLst>
                  <a:ext uri="{0D108BD9-81ED-4DB2-BD59-A6C34878D82A}">
                    <a16:rowId xmlns:a16="http://schemas.microsoft.com/office/drawing/2014/main" xmlns="" val="242590427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18959" y="1201780"/>
            <a:ext cx="732019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1 บทความ มีชื่อ 4 คน ผู้ที่จะเบิกเงินรางวัล </a:t>
            </a:r>
            <a:r>
              <a:rPr lang="th-TH" sz="32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ต้องเป็นชื่อแรก (</a:t>
            </a:r>
            <a:r>
              <a:rPr lang="en-US" sz="32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First Author) </a:t>
            </a:r>
            <a:r>
              <a:rPr lang="th-TH" sz="32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หรือเป็นผู้เขียนหลัก (</a:t>
            </a:r>
            <a:r>
              <a:rPr lang="en-US" sz="3200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Corresponding Author)</a:t>
            </a:r>
            <a:endParaRPr lang="th-TH" sz="3200" dirty="0" smtClean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v"/>
            </a:pPr>
            <a:r>
              <a:rPr lang="th-TH" sz="3200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เบิกจ่ายเงิน</a:t>
            </a:r>
            <a:r>
              <a:rPr lang="th-TH" sz="3200" dirty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รางวัลได้ </a:t>
            </a:r>
            <a:r>
              <a:rPr lang="th-TH" sz="3200" dirty="0" smtClean="0">
                <a:solidFill>
                  <a:srgbClr val="FF0000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100% (ไม่มีสัดส่วนผู้เขียน)</a:t>
            </a:r>
            <a:endParaRPr lang="th-TH" sz="3200" dirty="0">
              <a:solidFill>
                <a:srgbClr val="FF0000"/>
              </a:solidFill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</p:txBody>
      </p:sp>
      <p:sp>
        <p:nvSpPr>
          <p:cNvPr id="10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46829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H Sarabun New"/>
              </a:rPr>
              <a:t>01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97478" y="4056257"/>
            <a:ext cx="2304389" cy="2438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7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0288" y="1887172"/>
            <a:ext cx="27430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ผลสอบ</a:t>
            </a:r>
            <a:r>
              <a:rPr lang="th-TH" sz="3200" b="1" dirty="0" smtClean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ภาษาอังกฤษ</a:t>
            </a:r>
            <a:endParaRPr lang="th-TH" dirty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0487" y="6577684"/>
            <a:ext cx="545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ศึกษารายละเอียดประกาศ ตามประกาศกองทุนฯ กองบริหารงานบุคคล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37" t="38955" r="25647" b="25622"/>
          <a:stretch/>
        </p:blipFill>
        <p:spPr>
          <a:xfrm>
            <a:off x="1224060" y="2590514"/>
            <a:ext cx="9939809" cy="39659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5009" y="3514482"/>
            <a:ext cx="9926160" cy="4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237708" y="5633018"/>
            <a:ext cx="9926160" cy="4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63818" y="457061"/>
            <a:ext cx="10604954" cy="8612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“หลักเกณฑ์ และวิธีการจัดสรรเงินอุดหนุนการศึกษา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ระดับโท ปริญญา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 </a:t>
            </a:r>
          </a:p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หรือระดับหลังปริญญา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เอก”</a:t>
            </a: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9761435" y="1068776"/>
            <a:ext cx="2272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ณ วันที่ 28 สิงหาคม 2561</a:t>
            </a:r>
            <a:endParaRPr lang="th-TH" altLang="th-TH" sz="1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7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63763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02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19542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8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0288" y="1887172"/>
            <a:ext cx="27430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รายชื่อมหาวิทยาลัย</a:t>
            </a:r>
            <a:endParaRPr lang="th-TH" dirty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75" t="33197" r="23509" b="30312"/>
          <a:stretch/>
        </p:blipFill>
        <p:spPr>
          <a:xfrm>
            <a:off x="1060288" y="2542793"/>
            <a:ext cx="10297444" cy="41189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0487" y="6577684"/>
            <a:ext cx="545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ศึกษารายละเอียดประกาศ ตามประกาศกองทุนฯ กองบริหารงานบุคคล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-1" y="6644148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63818" y="457061"/>
            <a:ext cx="10604954" cy="8612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“หลักเกณฑ์ และวิธีการจัดสรรเงินอุดหนุนการศึกษา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ระดับโท ปริญญา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 </a:t>
            </a:r>
          </a:p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หรือระดับหลังปริญญา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เอก”</a:t>
            </a: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9761435" y="1068776"/>
            <a:ext cx="2272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ณ วันที่ 28 สิงหาคม 2561</a:t>
            </a:r>
            <a:endParaRPr lang="th-TH" altLang="th-TH" sz="1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63763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02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28240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12688"/>
            <a:ext cx="2743200" cy="365125"/>
          </a:xfrm>
        </p:spPr>
        <p:txBody>
          <a:bodyPr/>
          <a:lstStyle/>
          <a:p>
            <a:fld id="{7974D8D6-5D24-4F07-B5EC-33874B4277F7}" type="slidenum">
              <a:rPr lang="th-TH" sz="200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9</a:t>
            </a:fld>
            <a:endParaRPr lang="th-TH" sz="200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0288" y="1887172"/>
            <a:ext cx="5533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ค่าธรรมเนียมและค่าใช้จ่ายตลอดหลักสูตร</a:t>
            </a:r>
            <a:endParaRPr lang="th-TH" dirty="0">
              <a:latin typeface="TH Niramit AS" panose="02000506000000020004" pitchFamily="2" charset="-34"/>
              <a:ea typeface="Times New Roman" panose="02020603050405020304" pitchFamily="18" charset="0"/>
              <a:cs typeface="TH Niramit AS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614" t="28051" r="23596" b="44035"/>
          <a:stretch/>
        </p:blipFill>
        <p:spPr>
          <a:xfrm>
            <a:off x="851740" y="2584241"/>
            <a:ext cx="10893050" cy="3367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0487" y="6577684"/>
            <a:ext cx="545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 smtClean="0">
                <a:solidFill>
                  <a:srgbClr val="0000FF"/>
                </a:solidFill>
                <a:latin typeface="TH Niramit AS" panose="02000506000000020004" pitchFamily="2" charset="-34"/>
                <a:ea typeface="Times New Roman" panose="02020603050405020304" pitchFamily="18" charset="0"/>
                <a:cs typeface="TH Niramit AS" panose="02000506000000020004" pitchFamily="2" charset="-34"/>
              </a:rPr>
              <a:t>ศึกษารายละเอียดประกาศ ตามประกาศกองทุนฯ กองบริหารงานบุคคล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6828" y="4636731"/>
            <a:ext cx="10897961" cy="470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63818" y="457061"/>
            <a:ext cx="10604954" cy="8612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“หลักเกณฑ์ และวิธีการจัดสรรเงินอุดหนุนการศึกษา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ระดับโท ปริญญา</a:t>
            </a:r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 </a:t>
            </a:r>
          </a:p>
          <a:p>
            <a:r>
              <a:rPr lang="th-TH" sz="2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หรือระดับหลังปริญญา</a:t>
            </a:r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เอก”</a:t>
            </a: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9761435" y="1068776"/>
            <a:ext cx="2272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1600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ประกาศ ณ วันที่ 28 สิงหาคม 2561</a:t>
            </a:r>
            <a:endParaRPr lang="th-TH" altLang="th-TH" sz="1600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863763" y="129392"/>
            <a:ext cx="1000107" cy="86092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/>
              </a:rPr>
              <a:t>02</a:t>
            </a:r>
            <a:endParaRPr lang="en-US" sz="3600" b="1" dirty="0">
              <a:solidFill>
                <a:schemeClr val="tx1"/>
              </a:solidFill>
              <a:latin typeface="TH Sarabun New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-1" y="6593346"/>
            <a:ext cx="1678781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Assoc. Prof.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Dr.Witthaya</a:t>
            </a:r>
            <a:r>
              <a:rPr lang="en-US" altLang="th-TH" sz="1200" dirty="0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  </a:t>
            </a:r>
            <a:r>
              <a:rPr lang="en-US" altLang="th-TH" sz="1200" dirty="0" err="1">
                <a:solidFill>
                  <a:srgbClr val="00000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Mekhum</a:t>
            </a:r>
            <a:endParaRPr lang="th-TH" altLang="th-TH" sz="1200" dirty="0">
              <a:solidFill>
                <a:srgbClr val="00000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84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3574</Words>
  <Application>Microsoft Office PowerPoint</Application>
  <PresentationFormat>Custom</PresentationFormat>
  <Paragraphs>891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เปิดรับสมัคร เข้าอบรมการเข้าสู่ตำแหน่งที่สูงขึ้น ระหว่างวันที่ 21 – 22 กุมภาพันธ์ 2563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ตอบข้อซักถาม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 ชี้แจงกรอบประเมินผลการปฏิบัติราชการ  ประจำปีงบประมาณ พ.ศ. 2562</dc:title>
  <dc:creator>PlanPC</dc:creator>
  <cp:lastModifiedBy>Training01</cp:lastModifiedBy>
  <cp:revision>183</cp:revision>
  <cp:lastPrinted>2020-01-21T07:26:43Z</cp:lastPrinted>
  <dcterms:created xsi:type="dcterms:W3CDTF">2018-09-30T08:22:36Z</dcterms:created>
  <dcterms:modified xsi:type="dcterms:W3CDTF">2020-01-22T08:44:34Z</dcterms:modified>
</cp:coreProperties>
</file>