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5" r:id="rId1"/>
  </p:sldMasterIdLst>
  <p:notesMasterIdLst>
    <p:notesMasterId r:id="rId48"/>
  </p:notesMasterIdLst>
  <p:sldIdLst>
    <p:sldId id="256" r:id="rId2"/>
    <p:sldId id="258" r:id="rId3"/>
    <p:sldId id="281" r:id="rId4"/>
    <p:sldId id="257" r:id="rId5"/>
    <p:sldId id="267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268" r:id="rId14"/>
    <p:sldId id="269" r:id="rId15"/>
    <p:sldId id="270" r:id="rId16"/>
    <p:sldId id="260" r:id="rId17"/>
    <p:sldId id="308" r:id="rId18"/>
    <p:sldId id="309" r:id="rId19"/>
    <p:sldId id="310" r:id="rId20"/>
    <p:sldId id="311" r:id="rId21"/>
    <p:sldId id="312" r:id="rId22"/>
    <p:sldId id="313" r:id="rId23"/>
    <p:sldId id="277" r:id="rId24"/>
    <p:sldId id="327" r:id="rId25"/>
    <p:sldId id="328" r:id="rId26"/>
    <p:sldId id="329" r:id="rId27"/>
    <p:sldId id="330" r:id="rId28"/>
    <p:sldId id="331" r:id="rId29"/>
    <p:sldId id="286" r:id="rId30"/>
    <p:sldId id="314" r:id="rId31"/>
    <p:sldId id="300" r:id="rId32"/>
    <p:sldId id="297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261" r:id="rId46"/>
    <p:sldId id="284" r:id="rId47"/>
  </p:sldIdLst>
  <p:sldSz cx="9144000" cy="6858000" type="screen4x3"/>
  <p:notesSz cx="6799263" cy="99298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FFFFCC"/>
    <a:srgbClr val="0066FF"/>
    <a:srgbClr val="FF3300"/>
    <a:srgbClr val="CC3300"/>
    <a:srgbClr val="99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76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FAE6B-BF12-465D-9F14-588F83A5DB6C}" type="datetimeFigureOut">
              <a:rPr lang="th-TH" smtClean="0"/>
              <a:t>29/12/60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88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4BD61-8A4F-4C29-A4CC-8F55A1B91EE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0235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84647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D73C1-19B4-4921-AB96-98C028489F49}" type="slidenum">
              <a:rPr lang="th-TH" smtClean="0"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3848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D73C1-19B4-4921-AB96-98C028489F49}" type="slidenum">
              <a:rPr lang="th-TH" smtClean="0"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7234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D73C1-19B4-4921-AB96-98C028489F49}" type="slidenum">
              <a:rPr lang="th-TH" smtClean="0"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1940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BDEB-59C0-467B-8B29-0E1DC97B4ACB}" type="datetimeFigureOut">
              <a:rPr lang="th-TH" smtClean="0"/>
              <a:t>29/12/60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8B9F-08C1-4499-A4A1-13F6122658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977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BDEB-59C0-467B-8B29-0E1DC97B4ACB}" type="datetimeFigureOut">
              <a:rPr lang="th-TH" smtClean="0"/>
              <a:t>29/12/60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8B9F-08C1-4499-A4A1-13F6122658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510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BDEB-59C0-467B-8B29-0E1DC97B4ACB}" type="datetimeFigureOut">
              <a:rPr lang="th-TH" smtClean="0"/>
              <a:t>29/12/60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8B9F-08C1-4499-A4A1-13F6122658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530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BDEB-59C0-467B-8B29-0E1DC97B4ACB}" type="datetimeFigureOut">
              <a:rPr lang="th-TH" smtClean="0"/>
              <a:t>29/12/60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8B9F-08C1-4499-A4A1-13F6122658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598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BDEB-59C0-467B-8B29-0E1DC97B4ACB}" type="datetimeFigureOut">
              <a:rPr lang="th-TH" smtClean="0"/>
              <a:t>29/12/60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8B9F-08C1-4499-A4A1-13F6122658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898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BDEB-59C0-467B-8B29-0E1DC97B4ACB}" type="datetimeFigureOut">
              <a:rPr lang="th-TH" smtClean="0"/>
              <a:t>29/12/60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8B9F-08C1-4499-A4A1-13F6122658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3434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BDEB-59C0-467B-8B29-0E1DC97B4ACB}" type="datetimeFigureOut">
              <a:rPr lang="th-TH" smtClean="0"/>
              <a:t>29/12/60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8B9F-08C1-4499-A4A1-13F6122658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12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BDEB-59C0-467B-8B29-0E1DC97B4ACB}" type="datetimeFigureOut">
              <a:rPr lang="th-TH" smtClean="0"/>
              <a:t>29/12/60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8B9F-08C1-4499-A4A1-13F6122658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226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BDEB-59C0-467B-8B29-0E1DC97B4ACB}" type="datetimeFigureOut">
              <a:rPr lang="th-TH" smtClean="0"/>
              <a:t>29/12/60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8B9F-08C1-4499-A4A1-13F6122658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269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BDEB-59C0-467B-8B29-0E1DC97B4ACB}" type="datetimeFigureOut">
              <a:rPr lang="th-TH" smtClean="0"/>
              <a:t>29/12/60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8B9F-08C1-4499-A4A1-13F6122658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062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BDEB-59C0-467B-8B29-0E1DC97B4ACB}" type="datetimeFigureOut">
              <a:rPr lang="th-TH" smtClean="0"/>
              <a:t>29/12/60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8B9F-08C1-4499-A4A1-13F6122658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884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5BDEB-59C0-467B-8B29-0E1DC97B4ACB}" type="datetimeFigureOut">
              <a:rPr lang="th-TH" smtClean="0"/>
              <a:t>29/12/60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68B9F-08C1-4499-A4A1-13F6122658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301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1015" y="197998"/>
            <a:ext cx="83202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6600" b="1" spc="1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dia New" panose="020B0304020202020204" pitchFamily="34" charset="-34"/>
                <a:cs typeface="TH SarabunPSK" panose="020B0500040200020003" pitchFamily="34" charset="-34"/>
              </a:rPr>
              <a:t>แบบประเมินผลการปฏิบัติราชการและสิทธิประโยชน์ของบุคลากร </a:t>
            </a:r>
            <a:r>
              <a:rPr lang="th-TH" sz="6600" b="1" spc="1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dia New" panose="020B0304020202020204" pitchFamily="34" charset="-34"/>
                <a:cs typeface="TH SarabunPSK" panose="020B0500040200020003" pitchFamily="34" charset="-34"/>
              </a:rPr>
              <a:t>สายวิชาการ</a:t>
            </a:r>
            <a:endParaRPr lang="th-TH" sz="6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0189" y="3539706"/>
            <a:ext cx="79618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spc="1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dia New" panose="020B0304020202020204" pitchFamily="34" charset="-34"/>
                <a:cs typeface="TH SarabunPSK" panose="020B0500040200020003" pitchFamily="34" charset="-34"/>
              </a:rPr>
              <a:t>โดย</a:t>
            </a:r>
          </a:p>
          <a:p>
            <a:pPr algn="ctr"/>
            <a:r>
              <a:rPr lang="th-TH" sz="3600" b="1" spc="1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H SarabunPSK" panose="020B0500040200020003" pitchFamily="34" charset="-34"/>
              </a:rPr>
              <a:t>ผู้ช่วยศาสตราจารย์ ดร.วิทยา เมฆขำ</a:t>
            </a:r>
            <a:br>
              <a:rPr lang="th-TH" sz="3600" b="1" spc="1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H SarabunPSK" panose="020B0500040200020003" pitchFamily="34" charset="-34"/>
              </a:rPr>
            </a:br>
            <a:r>
              <a:rPr lang="th-TH" sz="3600" b="1" spc="1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H SarabunPSK" panose="020B0500040200020003" pitchFamily="34" charset="-34"/>
              </a:rPr>
              <a:t>รองอธิการบดีฝ่ายแผนงานและประกันคุณภาพ</a:t>
            </a:r>
            <a:endParaRPr lang="th-TH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9364" y="5345240"/>
            <a:ext cx="79618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spc="1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dia New" panose="020B0304020202020204" pitchFamily="34" charset="-34"/>
                <a:cs typeface="TH SarabunPSK" panose="020B0500040200020003" pitchFamily="34" charset="-34"/>
              </a:rPr>
              <a:t>วันที่ 4 มกราคม 2561</a:t>
            </a:r>
          </a:p>
          <a:p>
            <a:pPr algn="ctr"/>
            <a:r>
              <a:rPr lang="th-TH" sz="3200" b="1" spc="1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H SarabunPSK" panose="020B0500040200020003" pitchFamily="34" charset="-34"/>
              </a:rPr>
              <a:t>ณ หอประชุมสุนันทานุสรณ์ </a:t>
            </a:r>
            <a:endParaRPr lang="th-TH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01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" t="16657" r="34528" b="8492"/>
          <a:stretch/>
        </p:blipFill>
        <p:spPr bwMode="auto">
          <a:xfrm>
            <a:off x="179512" y="332656"/>
            <a:ext cx="884017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69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" t="16553" r="34730" b="8965"/>
          <a:stretch/>
        </p:blipFill>
        <p:spPr bwMode="auto">
          <a:xfrm>
            <a:off x="107504" y="260648"/>
            <a:ext cx="888383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685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8597" t="11832" r="16930" b="11131"/>
          <a:stretch/>
        </p:blipFill>
        <p:spPr>
          <a:xfrm>
            <a:off x="112294" y="492196"/>
            <a:ext cx="8887327" cy="5973252"/>
          </a:xfrm>
          <a:prstGeom prst="rect">
            <a:avLst/>
          </a:prstGeom>
        </p:spPr>
      </p:pic>
      <p:sp>
        <p:nvSpPr>
          <p:cNvPr id="8" name="สี่เหลี่ยมผืนผ้า 4"/>
          <p:cNvSpPr/>
          <p:nvPr/>
        </p:nvSpPr>
        <p:spPr>
          <a:xfrm>
            <a:off x="176722" y="1413944"/>
            <a:ext cx="5065837" cy="22326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ระจาย 2 5"/>
          <p:cNvSpPr/>
          <p:nvPr/>
        </p:nvSpPr>
        <p:spPr>
          <a:xfrm>
            <a:off x="5329064" y="1069159"/>
            <a:ext cx="2448272" cy="504056"/>
          </a:xfrm>
          <a:prstGeom prst="irregularSeal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งบแผ่นดิน</a:t>
            </a:r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 1"/>
          <p:cNvSpPr/>
          <p:nvPr/>
        </p:nvSpPr>
        <p:spPr>
          <a:xfrm>
            <a:off x="203944" y="4456866"/>
            <a:ext cx="3706205" cy="12733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4027343" y="4893498"/>
            <a:ext cx="86409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เพิ่มใหม่</a:t>
            </a:r>
            <a:endParaRPr lang="th-TH" sz="2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536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69476"/>
            <a:ext cx="892899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ระดับเกณฑ์และการแปลความของคะแนน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268760"/>
            <a:ext cx="64807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ตั้งแต่ 90 คะแนน ขึ้นไป ถึง 100 คะแนน	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ดีเด่น</a:t>
            </a:r>
          </a:p>
          <a:p>
            <a:pPr>
              <a:lnSpc>
                <a:spcPct val="150000"/>
              </a:lnSpc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ตั้งแต่ 80 คะแนน ขึ้นไป ถึง 89 คะแนน	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ดีมาก</a:t>
            </a:r>
          </a:p>
          <a:p>
            <a:pPr>
              <a:lnSpc>
                <a:spcPct val="150000"/>
              </a:lnSpc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ตั้งแต่ 70 คะแนน ขึ้นไป ถึง 79 คะแนน	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ดี</a:t>
            </a:r>
          </a:p>
          <a:p>
            <a:pPr>
              <a:lnSpc>
                <a:spcPct val="150000"/>
              </a:lnSpc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ตั้งแต่ 60 คะแนน ขึ้นไป ถึง 69 คะแนน	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พอใช้</a:t>
            </a:r>
          </a:p>
          <a:p>
            <a:pPr>
              <a:lnSpc>
                <a:spcPct val="150000"/>
              </a:lnSpc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ตั้งแต่ 0 คะแนน ขึ้นไป ถึง 59 คะแนน		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ต้องปรับปรุง</a:t>
            </a:r>
            <a:endParaRPr lang="th-TH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96850" y="6560947"/>
            <a:ext cx="1584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64388" y="6560947"/>
            <a:ext cx="2160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785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7777" r="14583" b="10741"/>
          <a:stretch>
            <a:fillRect/>
          </a:stretch>
        </p:blipFill>
        <p:spPr bwMode="auto">
          <a:xfrm>
            <a:off x="76200" y="752475"/>
            <a:ext cx="89916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76200" y="65088"/>
            <a:ext cx="8991600" cy="95410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th-TH" altLang="th-TH" sz="2800" b="1" dirty="0" smtClean="0">
                <a:latin typeface="TH SarabunPSK" pitchFamily="34" charset="-34"/>
                <a:cs typeface="TH SarabunPSK" pitchFamily="34" charset="-34"/>
              </a:rPr>
              <a:t>แบบประเมินฯ</a:t>
            </a:r>
            <a:r>
              <a:rPr lang="th-TH" alt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ผู้บริหาร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th-TH" altLang="th-TH" sz="2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สายวิชาการ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162800" y="152400"/>
            <a:ext cx="190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h-TH" altLang="th-TH" sz="2000" b="1" dirty="0">
                <a:latin typeface="TH SarabunPSK" pitchFamily="34" charset="-34"/>
                <a:cs typeface="TH SarabunPSK" pitchFamily="34" charset="-34"/>
              </a:rPr>
              <a:t>80</a:t>
            </a:r>
            <a:r>
              <a:rPr lang="en-US" altLang="th-TH" sz="2000" b="1" dirty="0">
                <a:latin typeface="TH SarabunPSK" pitchFamily="34" charset="-34"/>
                <a:cs typeface="TH SarabunPSK" pitchFamily="34" charset="-34"/>
              </a:rPr>
              <a:t> = </a:t>
            </a:r>
            <a:r>
              <a:rPr lang="th-TH" altLang="th-TH" sz="2000" b="1" dirty="0">
                <a:latin typeface="TH SarabunPSK" pitchFamily="34" charset="-34"/>
                <a:cs typeface="TH SarabunPSK" pitchFamily="34" charset="-34"/>
              </a:rPr>
              <a:t>ผู้บริหาร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h-TH" altLang="th-TH" sz="2000" b="1" dirty="0">
                <a:latin typeface="TH SarabunPSK" pitchFamily="34" charset="-34"/>
                <a:cs typeface="TH SarabunPSK" pitchFamily="34" charset="-34"/>
              </a:rPr>
              <a:t>20 </a:t>
            </a:r>
            <a:r>
              <a:rPr lang="en-US" altLang="th-TH" sz="2000" b="1" dirty="0">
                <a:latin typeface="TH SarabunPSK" pitchFamily="34" charset="-34"/>
                <a:cs typeface="TH SarabunPSK" pitchFamily="34" charset="-34"/>
              </a:rPr>
              <a:t>= </a:t>
            </a:r>
            <a:r>
              <a:rPr lang="th-TH" altLang="th-TH" sz="2000" b="1" dirty="0" smtClean="0">
                <a:latin typeface="TH SarabunPSK" pitchFamily="34" charset="-34"/>
                <a:cs typeface="TH SarabunPSK" pitchFamily="34" charset="-34"/>
              </a:rPr>
              <a:t>สายสนับสนุนฯ</a:t>
            </a:r>
            <a:endParaRPr lang="th-TH" alt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264" y="1814821"/>
            <a:ext cx="144016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เหมือนเดิม</a:t>
            </a:r>
            <a:endParaRPr lang="th-TH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8185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8148" r="14999" b="25185"/>
          <a:stretch>
            <a:fillRect/>
          </a:stretch>
        </p:blipFill>
        <p:spPr bwMode="auto">
          <a:xfrm>
            <a:off x="42863" y="76200"/>
            <a:ext cx="902493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650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062" y="1140167"/>
            <a:ext cx="80566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</a:p>
          <a:p>
            <a:pPr algn="ctr"/>
            <a:r>
              <a:rPr lang="th-TH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ตำแหน่งผลงานทางวิชาการ </a:t>
            </a:r>
            <a:endParaRPr lang="th-TH" sz="5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ผศ., รศ., ศ.)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411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90123" y="190123"/>
            <a:ext cx="8809022" cy="525101"/>
          </a:xfrm>
          <a:prstGeom prst="round2DiagRect">
            <a:avLst>
              <a:gd name="adj1" fmla="val 37357"/>
              <a:gd name="adj2" fmla="val 0"/>
            </a:avLst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Fast track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123" y="883578"/>
            <a:ext cx="88090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โครงการ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Fast Track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เป็นโครงการที่ผลักดันให้อาจารย์เข้าสู่ตำแหน่งทางวิชาการ โดยกองบริการศึกษาเป็นผู้ดำเนินการ</a:t>
            </a:r>
          </a:p>
          <a:p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ประชุมชี้แจงโครงการ ในวันที่ 15 มกราคม 2561 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เวลา 9.30 น. </a:t>
            </a:r>
          </a:p>
          <a:p>
            <a:r>
              <a:rPr lang="th-TH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ห้อง 26103 คณะวิทยาศาสตร์และเทคโนโลยี</a:t>
            </a:r>
          </a:p>
          <a:p>
            <a:endParaRPr lang="th-TH" sz="5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2. การอบรมให้ความรู้และหลักการเขียนเอกสารประกอบการสอน/ เอกสารคำ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สอน</a:t>
            </a:r>
          </a:p>
          <a:p>
            <a:endParaRPr lang="th-TH" sz="5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3. การพบผู้ทรงคุณวุฒิในการให้คำปรึกษาและ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แนะนำ</a:t>
            </a:r>
          </a:p>
          <a:p>
            <a:endParaRPr lang="th-TH" sz="5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มีวิทยากรที่ปรึกษา (พี่เลี้ยง)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5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4. การออกไปทำผลงานพร้อมผู้ทรงคุณวุฒิในต่างจังหวัด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123" y="5894555"/>
            <a:ext cx="6856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สอบถามข้อมูลเพิ่มเติมได้ที่กองบริการการศึกษา โทรศัพท์ 0 2160 1094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4339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90122" y="190123"/>
            <a:ext cx="8799969" cy="525101"/>
          </a:xfrm>
          <a:prstGeom prst="round2DiagRect">
            <a:avLst>
              <a:gd name="adj1" fmla="val 37357"/>
              <a:gd name="adj2" fmla="val 0"/>
            </a:avLst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การสนับสนุนการพัฒนาศักยภาพบุคลากร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758" y="1027414"/>
            <a:ext cx="82963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2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การไปศึกษา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ภายในประเทศและต่างประเทศ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32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การฝึกอบรม ดูงานและปฏิบัติงานวิจัย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ภายในประเทศและต่างประเทศ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32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การพัฒนาความเชี่ยวชาญทักษะวิชาชีพ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ภายในประเทศ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758" y="2965394"/>
            <a:ext cx="7420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ข้อกำหนดต่างๆ สามารถศึกษารายละเอียดได้จากเว็บไซต์กองบริหารงาน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 </a:t>
            </a:r>
            <a:endParaRPr lang="en-US" sz="2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http</a:t>
            </a:r>
            <a:r>
              <a:rPr lang="en-US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://</a:t>
            </a:r>
            <a:r>
              <a:rPr lang="en-US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personnel.ssru.ac.th/page/subfund</a:t>
            </a:r>
            <a:endParaRPr lang="th-TH" sz="24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23046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90122" y="190123"/>
            <a:ext cx="8799969" cy="525101"/>
          </a:xfrm>
          <a:prstGeom prst="round2DiagRect">
            <a:avLst>
              <a:gd name="adj1" fmla="val 37357"/>
              <a:gd name="adj2" fmla="val 0"/>
            </a:avLst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การเข้าสู่ตำแหน่งทางวิชาการ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121" y="2184922"/>
            <a:ext cx="879997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 ก.พ.อ. เรื่อง หลักเกณฑ์และวิธีพิจารณาแต่งตั้งบุคคลให้ดำรงตำแหน่ง</a:t>
            </a:r>
          </a:p>
          <a:p>
            <a:pPr algn="ctr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 รองศาสตราจารย์ ศาสตราจารย์ </a:t>
            </a:r>
          </a:p>
          <a:p>
            <a:pPr algn="ctr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พ.ศ. 2560 ประกาศ ณ วันที่ 16 ตุลาคม พ.ศ. 2560</a:t>
            </a:r>
          </a:p>
          <a:p>
            <a:pPr algn="ctr"/>
            <a:r>
              <a:rPr lang="th-TH" sz="4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เริ่มบังคับใช้วันที่ 16 ตุลาคม พ.ศ. 2561</a:t>
            </a:r>
            <a:endParaRPr lang="th-TH" sz="4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015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56" y="181230"/>
            <a:ext cx="8814488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หัวข้อชี้แจง</a:t>
            </a:r>
            <a:endParaRPr lang="th-TH" sz="5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756" y="1400432"/>
            <a:ext cx="861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แบบประเมินผลการปฏิบัติราชการ ประจำปีงบประมาณ พ.ศ. 2561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755" y="2104767"/>
            <a:ext cx="861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ตำแหน่งผลงานทางวิชาการ (ผศ.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รศ.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ศ.)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754" y="2809102"/>
            <a:ext cx="861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ประกาศมหาวิทยาลัยฯที่เกี่ยวข้องกับพนักงานมหาวิทยาลัย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753" y="3513437"/>
            <a:ext cx="861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การจัดอันดับมหาวิทยาลัย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(U-Ranking)</a:t>
            </a:r>
            <a:endParaRPr lang="th-TH" sz="3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753" y="4217772"/>
            <a:ext cx="861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 เงินรางวัลที่เกี่ยวข้องกับบุคลากรสายวิชาการ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5954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694" y="147947"/>
            <a:ext cx="894556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คุณสมบัติผู้ดำรงตำแหน่ง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</a:t>
            </a:r>
          </a:p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วุฒิการศึกษา</a:t>
            </a: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วุฒิปริญญาตรี ต้องเป็นอาจารย์มาแล้วไม่น้อยกว่า 6 ปี</a:t>
            </a:r>
          </a:p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วุฒิปริญญาโท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ต้องเป็นอาจารย์มาแล้วไม่น้อยกว่า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</a:p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วุฒิปริญญาเอก ต้อง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เป็นอาจารย์มาแล้วไม่น้อยกว่า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</a:p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การสอน </a:t>
            </a:r>
            <a:r>
              <a:rPr 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(บังคับทำ)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ต้องมีชั่วโมงสอนในรายวิชาใดวิชาหนึ่งในหลักสูตรไม่น้อยกว่า 3 หน่วยกิตระบบทวิภาค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เอกสารหลักฐานที่ใช้ในการประเมินผลการสอนที่ผลิตขึ้น </a:t>
            </a:r>
            <a:r>
              <a:rPr lang="th-TH" sz="2400" b="1" dirty="0" smtClean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(เอกสารประกอบการสอน)</a:t>
            </a:r>
          </a:p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ผลงานทางวิชาการ </a:t>
            </a:r>
            <a:r>
              <a:rPr 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(เลือกข้อใดข้อหนึ่ง)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3.1 ผลงานวิจัย 2 เรื่อง 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3.2 ผลงานวิจัย 1 เรื่อง และผลงานทางวิชาการอื่นๆ 1 รายการ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3.3 ผลงานวิจัย 1 เรื่อง และผลงานวิชาการรับใช้สังคม 1 เรื่อง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3.4 ผลงานวิจัย 1 เรื่อง และตำราหรือหนังสือ 1 เล่ม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(ทุกผลงานต้องได้รับการเผยแพร่ตามหลักเกณฑ์ในประกาศ ก.พ.อ.)</a:t>
            </a:r>
          </a:p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ผลงานในข้อ 2 และ 3 ต้องเป็นไปตามหลักจริยธรรมและจรรยาบรรณทางวิชาการ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การอ้างอิงผลงานของบุคคลอื่นตามหลักวิชาการ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งานวิจัยที่มีการวิจัยในคนหรือสัตว์ ต้องผ่านคณะกรรมการจริยธรรมงานวิจัย เป็นต้น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6715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94" y="156656"/>
            <a:ext cx="894556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คุณสมบัติผู้ดำรงตำแหน่ง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รองศาสตราจารย์</a:t>
            </a:r>
          </a:p>
          <a:p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ต้องดำรงตำแหน่งผู้ช่วยศาสตราจารย์มาแล้วไม่น้อยกว่า 2 ปี</a:t>
            </a:r>
          </a:p>
          <a:p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การสอน 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(เหมือนกับตำแหน่งผู้ช่วยศาสตราจารย์) 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(บังคับทำ)</a:t>
            </a:r>
            <a:endParaRPr lang="th-TH" sz="2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ต้องมีชั่วโมงสอนในรายวิชาใดวิชาหนึ่งในหลักสูตรไม่น้อยกว่า 3 หน่วยกิตระบบทวิภาค</a:t>
            </a:r>
          </a:p>
          <a:p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เอกสารหลักฐานที่ใช้ในการประเมินผลการสอนที่ผลิตขึ้น </a:t>
            </a:r>
            <a:r>
              <a:rPr lang="th-TH" sz="2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(เอกสารคำสอน) </a:t>
            </a:r>
          </a:p>
          <a:p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ผลงานทางวิชาการ มี 2 วิธี </a:t>
            </a:r>
            <a:r>
              <a:rPr lang="th-TH" sz="2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(เลือกวิธีการใดวิธีการหนึ่ง)</a:t>
            </a:r>
          </a:p>
          <a:p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วิธีที่ 1 ผลงานทางวิชาการประกอบด้วย 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เลือกข้อใดข้อหนึ่ง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1.1 ผลงานวิจัย 2 เรื่อง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และตำราหรือหนังสือ 1 เล่ม</a:t>
            </a: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1.2 ผลงานวิจัย 1 เรื่อง และผลงานทางวิชาการอื่นๆ 1 รายการ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และตำราหรือหนังสือ 1 เล่ม</a:t>
            </a: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1.3 ผลงานวิจัย 1 เรื่อง และผลงานวิชาการรับใช้สังคม 1 เรื่อง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และตำราหรือหนังสือ 1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เล่ม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วิธีที่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ผลงานทางวิชาการ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 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(เลือกข้อใดข้อหนึ่ง)</a:t>
            </a: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2.1 ผลงานวิจัยอย่างน้อย 3 เรื่อง (งานวิจัยที่มีคุณภาพดีมาก 2 เรื่อง และคุณภาพดี 1 เรื่อง)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  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2.2 ผลงานวิจัย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คุณภาพดีมาก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น้อย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2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และผลงานทาง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วิชาการที่มีคุณภาพดีอื่นๆ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  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2.3 ผลงานวิจัย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คุณภาพดีมาก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น้อย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2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และผลงานวิชาการรับใช้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สังคมที่มีคุณภาพดี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(ทุกผลงานต้องได้รับการเผยแพร่ตามหลักเกณฑ์ในประกาศ ก.พ.อ.)</a:t>
            </a:r>
          </a:p>
          <a:p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ผลงานในข้อ 2 และ 3 ต้องเป็นไปตามหลักจริยธรรมและจรรยาบรรณทางวิชาการ 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</a:t>
            </a:r>
          </a:p>
          <a:p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การอ้างอิงผลงานของบุคคลอื่นตามหลักวิชาการ</a:t>
            </a:r>
          </a:p>
          <a:p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งานวิจัยที่มีการวิจัยในคนหรือสัตว์ ต้องผ่านคณะกรรมการจริยธรรมงานวิจัย เป็นต้น</a:t>
            </a:r>
            <a:endParaRPr lang="th-TH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77132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94" y="304701"/>
            <a:ext cx="894556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คุณสมบัติผู้ดำรงตำแหน่ง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ศาสตราจารย์</a:t>
            </a:r>
          </a:p>
          <a:p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ต้องดำรงตำแหน่งรองศาสตราจารย์มาแล้วไม่น้อยกว่า 2 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</a:p>
          <a:p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การสอน </a:t>
            </a:r>
          </a:p>
          <a:p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ต้องมีชั่วโมงสอนในรายวิชาใดวิชาหนึ่งที่กำหนดไว้ในหลักสูตรของสถาบันอุดมศึกษา</a:t>
            </a:r>
          </a:p>
          <a:p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ผลงานทางวิชาการ มี 2 วิธี </a:t>
            </a:r>
            <a:r>
              <a:rPr lang="th-TH" sz="2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(เลือกวิธีการใดวิธีการหนึ่ง</a:t>
            </a:r>
            <a:r>
              <a:rPr lang="th-TH" sz="2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2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วิธีที่ 1 ผลงานทางวิชาการประกอบด้วย 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(เลือกข้อใดข้อหนึ่ง)</a:t>
            </a: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1.1 ผลงานวิจัยคุณภาพดีมากอย่างน้อย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เรื่อง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และตำราหรือหนังสือ 1 เล่ม</a:t>
            </a: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1.2 ผลงานวิจัย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คุณภาพดีมากอย่างน้อย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และผลงานทางวิชาการอื่นๆ หรือผลงาน</a:t>
            </a:r>
            <a:r>
              <a:rPr lang="th-TH" sz="20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วิชาการรับใช้</a:t>
            </a:r>
            <a:r>
              <a:rPr lang="th-TH" sz="2000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สังคม หรือทั้ง 2 อย่าง รวมกันอย่างน้อย 5 เรื่อง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และตำราหรือหนังสือ 1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เล่ม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ผลงานทางวิชาการ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 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(เลือกข้อใดข้อหนึ่ง)</a:t>
            </a: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2.1 ผลงานวิจัยคุณภาพดีเด่นอย่างน้อย 5 เรื่อง 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  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2.2 ผลงานวิจัย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ดีเด่นอย่าง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น้อย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1 เรื่อง </a:t>
            </a:r>
            <a:r>
              <a:rPr lang="th-TH" sz="2000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20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ผลงานทางวิชาการอื่นๆ หรือผลงานวิชาการรับใช้สังคม หรือทั้ง 2 อย่าง รวมกันอย่างน้อย 5 </a:t>
            </a:r>
            <a:r>
              <a:rPr lang="th-TH" sz="2000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</a:t>
            </a: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(ทุกผลงานต้องได้รับการเผยแพร่ตามหลักเกณฑ์ในประกาศ ก.พ.อ.)</a:t>
            </a:r>
          </a:p>
          <a:p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ผลงานในข้อ 2 และ 3 ต้องเป็นไปตามหลักจริยธรรมและจรรยาบรรณทางวิชาการ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เช่น</a:t>
            </a:r>
          </a:p>
          <a:p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การอ้างอิงผลงานของบุคคลอื่นตามหลักวิชาการ</a:t>
            </a:r>
          </a:p>
          <a:p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งานวิจัยที่มีการวิจัยในคนหรือสัตว์ ต้องผ่านคณะกรรมการจริยธรรมงานวิจัย เป็นต้น</a:t>
            </a:r>
            <a:endParaRPr lang="th-TH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72787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294" y="1233602"/>
            <a:ext cx="8893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</a:p>
          <a:p>
            <a:pPr algn="ctr"/>
            <a:r>
              <a:rPr lang="th-TH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ประกาศเกี่ยวกับการบริหารงานบุคคล</a:t>
            </a:r>
          </a:p>
          <a:p>
            <a:pPr algn="ctr"/>
            <a:r>
              <a:rPr lang="th-TH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ที่บุคลากรควร</a:t>
            </a:r>
            <a:r>
              <a:rPr lang="th-TH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ทราบ</a:t>
            </a:r>
            <a:endParaRPr lang="th-TH" sz="5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4114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2"/>
          <p:cNvSpPr/>
          <p:nvPr/>
        </p:nvSpPr>
        <p:spPr>
          <a:xfrm>
            <a:off x="152400" y="990600"/>
            <a:ext cx="8839200" cy="990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1. </a:t>
            </a:r>
            <a:r>
              <a:rPr lang="th-TH" sz="3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ประกาศ</a:t>
            </a:r>
            <a:r>
              <a:rPr lang="th-TH" sz="3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ฯ หลักเกณฑ์และวิธีการลา และการลาโดยได้รับค่าจ้างและเงินประจำตำแหน่ง</a:t>
            </a: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152400" y="3962400"/>
            <a:ext cx="8839200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2. </a:t>
            </a:r>
            <a:r>
              <a:rPr lang="th-TH" sz="32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ประกาศ</a:t>
            </a:r>
            <a:r>
              <a:rPr lang="th-TH" sz="3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ฯ หลักเกณฑ์</a:t>
            </a:r>
            <a:r>
              <a:rPr lang="th-TH" sz="32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และวิธีการย้าย</a:t>
            </a:r>
            <a:r>
              <a:rPr lang="th-TH" sz="3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พนักงานพนักงาน</a:t>
            </a:r>
            <a:endParaRPr lang="th-TH" sz="32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295400" y="1981200"/>
            <a:ext cx="7620000" cy="1524000"/>
          </a:xfrm>
          <a:prstGeom prst="rect">
            <a:avLst/>
          </a:prstGeom>
          <a:solidFill>
            <a:srgbClr val="FFFFCC"/>
          </a:solidFill>
          <a:ln>
            <a:solidFill>
              <a:srgbClr val="00B0F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809625" indent="-809625" algn="thaiDist"/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อาทิ 1.1 การลาคลอดบุตร ลาได้ไม่เกิน 90 วัน และสามารถลาเพื่อดูแลบุตร</a:t>
            </a:r>
            <a:b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หลังคลอด ไม่เกิน 150 วัน โดยไม่ได้รับค่าจ้างระหว่างลา </a:t>
            </a:r>
          </a:p>
          <a:p>
            <a:pPr marL="809625" indent="-361950" algn="thaiDist"/>
            <a:r>
              <a:rPr lang="th-TH" sz="2400" spc="5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1.2 การลาติดตามคู่สมรส ลาได้ไม่เกิน </a:t>
            </a:r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2 </a:t>
            </a:r>
            <a:r>
              <a:rPr lang="th-TH" sz="2400" spc="5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ปี ในกรณีจำเป็นอาจลาต่อได้อีก </a:t>
            </a:r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2 </a:t>
            </a:r>
            <a:r>
              <a:rPr lang="th-TH" sz="2400" spc="5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ปี แต่รวมแล้วต้องไม่เกิน </a:t>
            </a:r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2 </a:t>
            </a:r>
            <a:r>
              <a:rPr lang="th-TH" sz="2400" spc="5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ปี โดยไม่ได้รับค่าจ้างระหว่างลา</a:t>
            </a:r>
            <a:endParaRPr lang="th-TH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1295400" y="4724400"/>
            <a:ext cx="7620000" cy="1143000"/>
          </a:xfrm>
          <a:prstGeom prst="rect">
            <a:avLst/>
          </a:prstGeom>
          <a:solidFill>
            <a:srgbClr val="FFFFCC"/>
          </a:solidFill>
          <a:ln>
            <a:solidFill>
              <a:srgbClr val="00B0F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การย้ายสามารถทำได้ทุกกรณี โดยต้องมีคุณสมบัติเฉพาะตำแหน่งตรงกับมาตรฐานที่กำหนดตำแหน่งที่จะย้ายไป ซึ่งการย้ายต้อง</a:t>
            </a:r>
            <a:r>
              <a:rPr lang="th-TH" sz="2400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ได้รับการยินยอม</a:t>
            </a:r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จากต้นสังกัด และ</a:t>
            </a:r>
            <a:b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2400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มีหนังสือตอบรับไม่ขัดข้อง</a:t>
            </a:r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จากหน่วยงานที่จะย้ายไป</a:t>
            </a:r>
            <a:endParaRPr lang="th-TH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4355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2"/>
          <p:cNvSpPr/>
          <p:nvPr/>
        </p:nvSpPr>
        <p:spPr>
          <a:xfrm>
            <a:off x="152400" y="990600"/>
            <a:ext cx="8839200" cy="990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3. ประกาศฯ หลักเกณฑ์และวิธีการบรรจุกลับเข้าเป็นพนักงานมหาวิทยาลัยเนื่องจากไปรับราชการทหาร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295400" y="1981200"/>
            <a:ext cx="7620000" cy="1219200"/>
          </a:xfrm>
          <a:prstGeom prst="rect">
            <a:avLst/>
          </a:prstGeom>
          <a:solidFill>
            <a:srgbClr val="FFFFCC"/>
          </a:solidFill>
          <a:ln>
            <a:solidFill>
              <a:srgbClr val="00B0F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สามารถ</a:t>
            </a:r>
            <a:r>
              <a:rPr lang="th-TH" sz="2400" spc="5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ลาเข้ารับการเตรียมพล และรายงานตัวกลับเข้าปฏิบัติหน้าที่</a:t>
            </a:r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ได้</a:t>
            </a:r>
            <a:b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ตาม</a:t>
            </a:r>
            <a:r>
              <a:rPr lang="th-TH" sz="2400" spc="5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ระยะเวลาที่มหาวิทยาลัยกำหนดให้ลา หากรับราชการทหาร</a:t>
            </a:r>
            <a:r>
              <a:rPr lang="th-TH" sz="2400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ไม่น้อยกว่า </a:t>
            </a:r>
            <a:r>
              <a:rPr lang="th-TH" sz="2400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8 </a:t>
            </a:r>
            <a:r>
              <a:rPr lang="th-TH" sz="2400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เดือน </a:t>
            </a:r>
            <a:r>
              <a:rPr lang="th-TH" sz="2400" spc="5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โดย</a:t>
            </a:r>
            <a:r>
              <a:rPr lang="th-TH" sz="2400" u="sng" spc="5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ได้รับค่าจ้างสูงกว่าเดิมตามอัตรา</a:t>
            </a:r>
            <a:r>
              <a:rPr lang="th-TH" sz="2400" spc="5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ที่คณะกรรมการบริหารพนักงานกำหนด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152400" y="3657600"/>
            <a:ext cx="8839200" cy="990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4. </a:t>
            </a:r>
            <a:r>
              <a:rPr lang="th-TH" sz="3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ประกาศฯ การให้พนักงานไปปฏิบัติงานเพื่อเพิ่มพูนความรู้ทางวิชาการ </a:t>
            </a:r>
            <a:r>
              <a:rPr lang="th-TH" sz="3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(เฉพาะสายวิชาการ)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295400" y="4648200"/>
            <a:ext cx="7620000" cy="1828800"/>
          </a:xfrm>
          <a:prstGeom prst="rect">
            <a:avLst/>
          </a:prstGeom>
          <a:solidFill>
            <a:srgbClr val="FFFFCC"/>
          </a:solidFill>
          <a:ln>
            <a:solidFill>
              <a:srgbClr val="00B0F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สามารถลาได้</a:t>
            </a:r>
            <a:r>
              <a:rPr lang="th-TH" sz="2400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ไม่เกิน 12 เดือน </a:t>
            </a:r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ภายใต้ 3 กรณี</a:t>
            </a:r>
          </a:p>
          <a:p>
            <a:pPr indent="85725" algn="thaiDist"/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4.1 การวิจัย</a:t>
            </a:r>
          </a:p>
          <a:p>
            <a:pPr indent="85725" algn="thaiDist"/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4.2 การแต่งหรือเรียบเรียงตำราทางวิชาการ</a:t>
            </a:r>
          </a:p>
          <a:p>
            <a:pPr indent="85725" algn="thaiDist"/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4.3 การไปปฏิบัติงานเพื่อเพิ่มพูนความรู้ทางวิชาการอย่างอื่น ซึ่งได้รับความเห็นชอบจากคณะกรรมการบริหารพนักงาน </a:t>
            </a:r>
            <a:endParaRPr lang="th-TH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0273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295400" y="1752600"/>
            <a:ext cx="7620000" cy="1600200"/>
          </a:xfrm>
          <a:prstGeom prst="rect">
            <a:avLst/>
          </a:prstGeom>
          <a:solidFill>
            <a:srgbClr val="FFFFCC"/>
          </a:solidFill>
          <a:ln>
            <a:solidFill>
              <a:srgbClr val="00B0F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การ</a:t>
            </a:r>
            <a:r>
              <a:rPr lang="th-TH" sz="2400" spc="5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พัฒนาพนักงาน มี </a:t>
            </a:r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3 </a:t>
            </a:r>
            <a:r>
              <a:rPr lang="th-TH" sz="2400" spc="5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 ดังนี้</a:t>
            </a:r>
          </a:p>
          <a:p>
            <a:pPr indent="85725" algn="thaiDist"/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5.1 การ</a:t>
            </a:r>
            <a:r>
              <a:rPr lang="th-TH" sz="2400" spc="5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ไปศึกษา ภายในประเทศและต่างประเทศ (</a:t>
            </a:r>
            <a:r>
              <a:rPr lang="th-TH" sz="2400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ตามระยะเวลาที่กำหนด</a:t>
            </a:r>
            <a:r>
              <a:rPr lang="th-TH" sz="2400" spc="5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</a:p>
          <a:p>
            <a:pPr indent="85725" algn="thaiDist"/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5.2 การ</a:t>
            </a:r>
            <a:r>
              <a:rPr lang="th-TH" sz="2400" spc="5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ฝึกอบรม ดูงานและการปฏิบัติงานวิจัย ภายในประเทศและต่างประเทศ</a:t>
            </a:r>
          </a:p>
          <a:p>
            <a:pPr indent="85725" algn="thaiDist"/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5.3 การ</a:t>
            </a:r>
            <a:r>
              <a:rPr lang="th-TH" sz="2400" spc="5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พัฒนาความเชี่ยวชาญทักษะวิชาชีพ ภายในประเทศ ระยะเวลา</a:t>
            </a:r>
            <a:r>
              <a:rPr lang="th-TH" sz="2400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ไม่เกิน </a:t>
            </a:r>
            <a:r>
              <a:rPr lang="th-TH" sz="2400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1 ปี</a:t>
            </a:r>
            <a:endParaRPr lang="th-TH" sz="2400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152400" y="3657600"/>
            <a:ext cx="8839200" cy="990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6. ประกาศฯ หลักเกณฑ์</a:t>
            </a:r>
            <a:r>
              <a:rPr lang="th-TH" sz="3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การเลื่อนค่าจ้างพนักงานมหาวิทยาลัย (งบประมาณแผ่นดิน)</a:t>
            </a:r>
            <a:endParaRPr lang="th-TH" sz="3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295400" y="4648200"/>
            <a:ext cx="7620000" cy="1524000"/>
          </a:xfrm>
          <a:prstGeom prst="rect">
            <a:avLst/>
          </a:prstGeom>
          <a:solidFill>
            <a:srgbClr val="FFFFCC"/>
          </a:solidFill>
          <a:ln>
            <a:solidFill>
              <a:srgbClr val="00B0F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การเลื่อนค่าจ้าง ต้องเป็นไปตามหลักเกณฑ์และวิธีการที่กำหนดในประกาศและ</a:t>
            </a:r>
            <a:b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ให้นำผลการประเมินผลการปฏิบัติราชการ ตามข้อบังคับมหาวิทยาลัยมาประกอบพิจารณา โดยให้เลื่อนค่าจ้างได้ไม่เกินวงเงินที่มหาวิทยาลัยได้จัดสรรให้ใช้ใน</a:t>
            </a:r>
            <a:b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การเลื่อนค่าจ้าง</a:t>
            </a:r>
            <a:endParaRPr lang="th-TH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152400" y="990600"/>
            <a:ext cx="8839200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5. ประกาศฯ หลักเกณฑ์</a:t>
            </a:r>
            <a:r>
              <a:rPr lang="th-TH" sz="3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และวิธีการพัฒนาพนักงาน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738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2"/>
          <p:cNvSpPr/>
          <p:nvPr/>
        </p:nvSpPr>
        <p:spPr>
          <a:xfrm>
            <a:off x="152400" y="838200"/>
            <a:ext cx="8839200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7. ประกาศ</a:t>
            </a:r>
            <a:r>
              <a:rPr lang="th-TH" sz="3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ฯ การจัดกลุ่มพนักงานมหาวิทยาลัยตำแหน่งผู้ปฏิบัติการ</a:t>
            </a: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152400" y="1981200"/>
            <a:ext cx="8839200" cy="990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8. </a:t>
            </a:r>
            <a:r>
              <a:rPr lang="th-TH" sz="3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ประกาศฯ หลักเกณฑ์การรับบุคคลเข้าเป็นพนักงานมหาวิทยาลัยตำแหน่งวิชาการและตำแหน่งสนับสนุนวิชาการ</a:t>
            </a: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152400" y="3429000"/>
            <a:ext cx="8839200" cy="990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9. ประกาศ</a:t>
            </a:r>
            <a:r>
              <a:rPr lang="th-TH" sz="3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ฯ กำหนดวันทำงาน เวลาทำงาน วันหยุดงานตามประเพณี วันหยุดประจำปีของพนักงานมหาวิทยาลัย</a:t>
            </a: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152400" y="4800600"/>
            <a:ext cx="883920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10. ประกาศฯ หลักเกณฑ์</a:t>
            </a:r>
            <a:r>
              <a:rPr lang="th-TH" sz="3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การดำเนินการทางวินัยแก่พนักงานมหาวิทยาลัย</a:t>
            </a:r>
            <a:endParaRPr lang="th-TH" sz="3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4075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152400" y="914400"/>
            <a:ext cx="8839200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11. ประกาศฯ หลักเกณฑ์</a:t>
            </a:r>
            <a:r>
              <a:rPr lang="th-TH" sz="3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และวิธีการปรับวุฒิพนักงานมหาวิทยาลัย</a:t>
            </a:r>
            <a:endParaRPr lang="th-TH" sz="3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152400" y="3584606"/>
            <a:ext cx="8839200" cy="990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13. ประกาศ</a:t>
            </a:r>
            <a:r>
              <a:rPr lang="th-TH" sz="3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ฯ หลักเกณฑ์ วิธีการและเงื่อนไขการเลื่อนตำแหน่งพนักงานให้สูงขึ้น</a:t>
            </a: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152400" y="2139827"/>
            <a:ext cx="8839200" cy="990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12. ประกาศ</a:t>
            </a:r>
            <a:r>
              <a:rPr lang="th-TH" sz="3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ฯ เงินประจำตำแหน่งและค่าตอบแทนพิเศษสำหรับพนักงานมหาวิทยาลัย</a:t>
            </a:r>
          </a:p>
        </p:txBody>
      </p:sp>
      <p:sp>
        <p:nvSpPr>
          <p:cNvPr id="11" name="สี่เหลี่ยมผืนผ้า 8"/>
          <p:cNvSpPr/>
          <p:nvPr/>
        </p:nvSpPr>
        <p:spPr>
          <a:xfrm>
            <a:off x="381000" y="5080337"/>
            <a:ext cx="8305800" cy="1015663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000" dirty="0" smtClean="0">
                <a:latin typeface="TH Niramit AS" pitchFamily="2" charset="-34"/>
                <a:cs typeface="TH Niramit AS" pitchFamily="2" charset="-34"/>
              </a:rPr>
              <a:t>** สามารถ</a:t>
            </a:r>
            <a:r>
              <a:rPr lang="th-TH" sz="3000" dirty="0">
                <a:latin typeface="TH Niramit AS" pitchFamily="2" charset="-34"/>
                <a:cs typeface="TH Niramit AS" pitchFamily="2" charset="-34"/>
              </a:rPr>
              <a:t>ดาวน์โหลดเอกสาร ได้ที่เว็บไซต์ กองบริหารงาน</a:t>
            </a:r>
            <a:r>
              <a:rPr lang="th-TH" sz="3000" dirty="0" smtClean="0">
                <a:latin typeface="TH Niramit AS" pitchFamily="2" charset="-34"/>
                <a:cs typeface="TH Niramit AS" pitchFamily="2" charset="-34"/>
              </a:rPr>
              <a:t>บุคคล **</a:t>
            </a:r>
            <a:endParaRPr lang="th-TH" sz="3000" dirty="0">
              <a:latin typeface="TH Niramit AS" pitchFamily="2" charset="-34"/>
              <a:cs typeface="TH Niramit AS" pitchFamily="2" charset="-34"/>
            </a:endParaRPr>
          </a:p>
          <a:p>
            <a:pPr algn="ctr"/>
            <a:r>
              <a:rPr lang="en-US" sz="30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http://personnel.ssru.ac.th/index.php/th</a:t>
            </a:r>
            <a:endParaRPr lang="th-TH" sz="3000" b="1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8213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062" y="1140167"/>
            <a:ext cx="80566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</a:p>
          <a:p>
            <a:pPr algn="ctr"/>
            <a:r>
              <a:rPr lang="th-TH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การจัดอันดับมหาวิทยาลัย</a:t>
            </a:r>
          </a:p>
          <a:p>
            <a:pPr algn="ctr"/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(U-Ranking)</a:t>
            </a:r>
            <a:endParaRPr lang="th-TH" sz="5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9971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2143" y="182005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ยุทธศาสตร์มหาวิทยาลัยราชภัฏสวนสุนันทา</a:t>
            </a:r>
            <a:endParaRPr lang="th-TH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55760" y="1568599"/>
            <a:ext cx="3540176" cy="4536504"/>
            <a:chOff x="467544" y="1484784"/>
            <a:chExt cx="3540176" cy="4536504"/>
          </a:xfrm>
        </p:grpSpPr>
        <p:sp>
          <p:nvSpPr>
            <p:cNvPr id="6" name="Rounded Rectangle 5"/>
            <p:cNvSpPr/>
            <p:nvPr/>
          </p:nvSpPr>
          <p:spPr>
            <a:xfrm>
              <a:off x="467544" y="1700808"/>
              <a:ext cx="3540176" cy="648072"/>
            </a:xfrm>
            <a:prstGeom prst="roundRect">
              <a:avLst/>
            </a:prstGeom>
            <a:solidFill>
              <a:srgbClr val="EBFFEB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th-TH" sz="1400" b="1" dirty="0" smtClean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พัฒนามหาวิทยาลัยให้เป็นเอตทัคคะอย่างยั่งยืน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67544" y="2924944"/>
              <a:ext cx="3540176" cy="648072"/>
            </a:xfrm>
            <a:prstGeom prst="roundRect">
              <a:avLst/>
            </a:prstGeom>
            <a:solidFill>
              <a:srgbClr val="EBFFEB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th-TH" sz="1400" b="1" dirty="0" smtClean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สร้างผลงานวิชาการ ตีพิมพ์ เผยแพร่ และสิทธิทางปัญญา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67544" y="4149080"/>
              <a:ext cx="3540176" cy="648072"/>
            </a:xfrm>
            <a:prstGeom prst="roundRect">
              <a:avLst/>
            </a:prstGeom>
            <a:solidFill>
              <a:srgbClr val="EBFFEB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th-TH" sz="1400" b="1" dirty="0" smtClean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สร้างความสัมพันธ์และเชื่อมโยงเครือข่าย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67544" y="5373216"/>
              <a:ext cx="3540176" cy="648072"/>
            </a:xfrm>
            <a:prstGeom prst="roundRect">
              <a:avLst/>
            </a:prstGeom>
            <a:solidFill>
              <a:srgbClr val="EBFFEB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th-TH" sz="1400" b="1" dirty="0" smtClean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ขยายการยกย่องระดับนานาชาติ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67544" y="1484784"/>
              <a:ext cx="1296144" cy="36004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600" b="1" dirty="0" smtClean="0">
                  <a:solidFill>
                    <a:schemeClr val="tx2"/>
                  </a:solidFill>
                  <a:latin typeface="TH Niramit AS" pitchFamily="2" charset="-34"/>
                  <a:cs typeface="TH Niramit AS" pitchFamily="2" charset="-34"/>
                </a:rPr>
                <a:t>ยุทธศาสตร์ที่ 1</a:t>
              </a:r>
              <a:endParaRPr lang="th-TH" sz="1600" b="1" dirty="0">
                <a:solidFill>
                  <a:schemeClr val="tx2"/>
                </a:solidFill>
                <a:latin typeface="TH Niramit AS" pitchFamily="2" charset="-34"/>
                <a:cs typeface="TH Niramit AS" pitchFamily="2" charset="-34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67544" y="2708920"/>
              <a:ext cx="1296144" cy="36004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600" b="1" dirty="0" smtClean="0">
                  <a:solidFill>
                    <a:schemeClr val="tx2"/>
                  </a:solidFill>
                  <a:latin typeface="TH Niramit AS" pitchFamily="2" charset="-34"/>
                  <a:cs typeface="TH Niramit AS" pitchFamily="2" charset="-34"/>
                </a:rPr>
                <a:t>ยุทธศาสตร์ที่ 2</a:t>
              </a:r>
              <a:endParaRPr lang="th-TH" sz="1600" b="1" dirty="0">
                <a:solidFill>
                  <a:schemeClr val="tx2"/>
                </a:solidFill>
                <a:latin typeface="TH Niramit AS" pitchFamily="2" charset="-34"/>
                <a:cs typeface="TH Niramit AS" pitchFamily="2" charset="-34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67544" y="3933056"/>
              <a:ext cx="1296144" cy="36004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600" b="1" dirty="0" smtClean="0">
                  <a:solidFill>
                    <a:schemeClr val="tx2"/>
                  </a:solidFill>
                  <a:latin typeface="TH Niramit AS" pitchFamily="2" charset="-34"/>
                  <a:cs typeface="TH Niramit AS" pitchFamily="2" charset="-34"/>
                </a:rPr>
                <a:t>ยุทธศาสตร์ที่ 3</a:t>
              </a:r>
              <a:endParaRPr lang="th-TH" sz="1600" b="1" dirty="0">
                <a:solidFill>
                  <a:schemeClr val="tx2"/>
                </a:solidFill>
                <a:latin typeface="TH Niramit AS" pitchFamily="2" charset="-34"/>
                <a:cs typeface="TH Niramit AS" pitchFamily="2" charset="-34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67544" y="5157192"/>
              <a:ext cx="1296144" cy="36004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600" b="1" dirty="0" smtClean="0">
                  <a:solidFill>
                    <a:schemeClr val="tx2"/>
                  </a:solidFill>
                  <a:latin typeface="TH Niramit AS" pitchFamily="2" charset="-34"/>
                  <a:cs typeface="TH Niramit AS" pitchFamily="2" charset="-34"/>
                </a:rPr>
                <a:t>ยุทธศาสตร์ที่ 4</a:t>
              </a:r>
              <a:endParaRPr lang="th-TH" sz="1600" b="1" dirty="0">
                <a:solidFill>
                  <a:schemeClr val="tx2"/>
                </a:solidFill>
                <a:latin typeface="TH Niramit AS" pitchFamily="2" charset="-34"/>
                <a:cs typeface="TH Niramit AS" pitchFamily="2" charset="-34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076056" y="1568599"/>
            <a:ext cx="3744416" cy="4536504"/>
            <a:chOff x="5220072" y="1484784"/>
            <a:chExt cx="3744416" cy="4536504"/>
          </a:xfrm>
        </p:grpSpPr>
        <p:sp>
          <p:nvSpPr>
            <p:cNvPr id="14" name="Rounded Rectangle 13"/>
            <p:cNvSpPr/>
            <p:nvPr/>
          </p:nvSpPr>
          <p:spPr>
            <a:xfrm>
              <a:off x="5220072" y="1700808"/>
              <a:ext cx="3744416" cy="648072"/>
            </a:xfrm>
            <a:prstGeom prst="roundRect">
              <a:avLst/>
            </a:prstGeom>
            <a:solidFill>
              <a:srgbClr val="EBFFEB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th-TH" sz="1400" b="1" dirty="0" smtClean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พัฒนามหาวิทยาลัยให้เป็นเอตทัคคะอย่างยั่งยืน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220072" y="2924944"/>
              <a:ext cx="3744416" cy="648072"/>
            </a:xfrm>
            <a:prstGeom prst="roundRect">
              <a:avLst/>
            </a:prstGeom>
            <a:ln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r>
                <a:rPr lang="th-TH" sz="1400" b="1" dirty="0" smtClean="0">
                  <a:solidFill>
                    <a:srgbClr val="FF3300"/>
                  </a:solidFill>
                  <a:latin typeface="TH Niramit AS" pitchFamily="2" charset="-34"/>
                  <a:cs typeface="TH Niramit AS" pitchFamily="2" charset="-34"/>
                </a:rPr>
                <a:t>สร้างผลงานวิชาการสู่การยกระดับภูมิปัญญาท้องถิ่นอย่างยั่งยืน</a:t>
              </a:r>
              <a:endParaRPr lang="th-TH" sz="1400" b="1" dirty="0">
                <a:solidFill>
                  <a:srgbClr val="FF3300"/>
                </a:solidFill>
                <a:latin typeface="TH Niramit AS" pitchFamily="2" charset="-34"/>
                <a:cs typeface="TH Niramit AS" pitchFamily="2" charset="-34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220072" y="4149080"/>
              <a:ext cx="3744416" cy="648072"/>
            </a:xfrm>
            <a:prstGeom prst="roundRect">
              <a:avLst/>
            </a:prstGeom>
            <a:ln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r>
                <a:rPr lang="th-TH" sz="1400" b="1" dirty="0" smtClean="0">
                  <a:solidFill>
                    <a:srgbClr val="FF3300"/>
                  </a:solidFill>
                  <a:latin typeface="TH Niramit AS" pitchFamily="2" charset="-34"/>
                  <a:cs typeface="TH Niramit AS" pitchFamily="2" charset="-34"/>
                </a:rPr>
                <a:t>สร้างความสัมพันธ์ เชื่อมโยงเครือข่ายและท้องถิ่น</a:t>
              </a:r>
              <a:endParaRPr lang="th-TH" sz="1400" b="1" dirty="0">
                <a:solidFill>
                  <a:srgbClr val="FF3300"/>
                </a:solidFill>
                <a:latin typeface="TH Niramit AS" pitchFamily="2" charset="-34"/>
                <a:cs typeface="TH Niramit AS" pitchFamily="2" charset="-34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220072" y="5373216"/>
              <a:ext cx="3744416" cy="648072"/>
            </a:xfrm>
            <a:prstGeom prst="roundRect">
              <a:avLst/>
            </a:prstGeom>
            <a:solidFill>
              <a:srgbClr val="EBFFEB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th-TH" sz="1400" b="1" dirty="0" smtClean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ขยายการยกย่องระดับนานาชาติ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220072" y="1484784"/>
              <a:ext cx="1296144" cy="36004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600" b="1" dirty="0" smtClean="0">
                  <a:solidFill>
                    <a:schemeClr val="tx2"/>
                  </a:solidFill>
                  <a:latin typeface="TH Niramit AS" pitchFamily="2" charset="-34"/>
                  <a:cs typeface="TH Niramit AS" pitchFamily="2" charset="-34"/>
                </a:rPr>
                <a:t>ยุทธศาสตร์ที่ 1</a:t>
              </a:r>
              <a:endParaRPr lang="th-TH" sz="1600" b="1" dirty="0">
                <a:solidFill>
                  <a:schemeClr val="tx2"/>
                </a:solidFill>
                <a:latin typeface="TH Niramit AS" pitchFamily="2" charset="-34"/>
                <a:cs typeface="TH Niramit AS" pitchFamily="2" charset="-34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220072" y="2708920"/>
              <a:ext cx="1296144" cy="36004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600" b="1" dirty="0" smtClean="0">
                  <a:solidFill>
                    <a:schemeClr val="tx2"/>
                  </a:solidFill>
                  <a:latin typeface="TH Niramit AS" pitchFamily="2" charset="-34"/>
                  <a:cs typeface="TH Niramit AS" pitchFamily="2" charset="-34"/>
                </a:rPr>
                <a:t>ยุทธศาสตร์ที่ 2</a:t>
              </a:r>
              <a:endParaRPr lang="th-TH" sz="1600" b="1" dirty="0">
                <a:solidFill>
                  <a:schemeClr val="tx2"/>
                </a:solidFill>
                <a:latin typeface="TH Niramit AS" pitchFamily="2" charset="-34"/>
                <a:cs typeface="TH Niramit AS" pitchFamily="2" charset="-34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220072" y="3933056"/>
              <a:ext cx="1296144" cy="36004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600" b="1" dirty="0" smtClean="0">
                  <a:solidFill>
                    <a:schemeClr val="tx2"/>
                  </a:solidFill>
                  <a:latin typeface="TH Niramit AS" pitchFamily="2" charset="-34"/>
                  <a:cs typeface="TH Niramit AS" pitchFamily="2" charset="-34"/>
                </a:rPr>
                <a:t>ยุทธศาสตร์ที่ 3</a:t>
              </a:r>
              <a:endParaRPr lang="th-TH" sz="1600" b="1" dirty="0">
                <a:solidFill>
                  <a:schemeClr val="tx2"/>
                </a:solidFill>
                <a:latin typeface="TH Niramit AS" pitchFamily="2" charset="-34"/>
                <a:cs typeface="TH Niramit AS" pitchFamily="2" charset="-34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220072" y="5157192"/>
              <a:ext cx="1296144" cy="36004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600" b="1" dirty="0" smtClean="0">
                  <a:solidFill>
                    <a:schemeClr val="tx2"/>
                  </a:solidFill>
                  <a:latin typeface="TH Niramit AS" pitchFamily="2" charset="-34"/>
                  <a:cs typeface="TH Niramit AS" pitchFamily="2" charset="-34"/>
                </a:rPr>
                <a:t>ยุทธศาสตร์ที่ 4</a:t>
              </a:r>
              <a:endParaRPr lang="th-TH" sz="1600" b="1" dirty="0">
                <a:solidFill>
                  <a:schemeClr val="tx2"/>
                </a:solidFill>
                <a:latin typeface="TH Niramit AS" pitchFamily="2" charset="-34"/>
                <a:cs typeface="TH Niramit AS" pitchFamily="2" charset="-34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067944" y="1856631"/>
            <a:ext cx="936104" cy="4248472"/>
            <a:chOff x="4427984" y="1772816"/>
            <a:chExt cx="792088" cy="4248472"/>
          </a:xfrm>
        </p:grpSpPr>
        <p:sp>
          <p:nvSpPr>
            <p:cNvPr id="18" name="Striped Right Arrow 17"/>
            <p:cNvSpPr/>
            <p:nvPr/>
          </p:nvSpPr>
          <p:spPr>
            <a:xfrm>
              <a:off x="4427984" y="2924945"/>
              <a:ext cx="792088" cy="576064"/>
            </a:xfrm>
            <a:prstGeom prst="stripedRightArrow">
              <a:avLst/>
            </a:prstGeom>
            <a:solidFill>
              <a:srgbClr val="FF3300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400" b="1" dirty="0" smtClean="0">
                  <a:solidFill>
                    <a:schemeClr val="bg1"/>
                  </a:solidFill>
                  <a:latin typeface="TH Niramit AS" pitchFamily="2" charset="-34"/>
                  <a:cs typeface="TH Niramit AS" pitchFamily="2" charset="-34"/>
                </a:rPr>
                <a:t>ปรับเป็น</a:t>
              </a:r>
              <a:endParaRPr lang="th-TH" sz="1400" b="1" dirty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endParaRPr>
            </a:p>
          </p:txBody>
        </p:sp>
        <p:sp>
          <p:nvSpPr>
            <p:cNvPr id="19" name="Striped Right Arrow 18"/>
            <p:cNvSpPr/>
            <p:nvPr/>
          </p:nvSpPr>
          <p:spPr>
            <a:xfrm>
              <a:off x="4427984" y="4149080"/>
              <a:ext cx="792088" cy="576064"/>
            </a:xfrm>
            <a:prstGeom prst="stripedRightArrow">
              <a:avLst/>
            </a:prstGeom>
            <a:solidFill>
              <a:srgbClr val="FF3300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400" b="1" dirty="0" smtClean="0">
                  <a:solidFill>
                    <a:schemeClr val="bg1"/>
                  </a:solidFill>
                  <a:latin typeface="TH Niramit AS" pitchFamily="2" charset="-34"/>
                  <a:cs typeface="TH Niramit AS" pitchFamily="2" charset="-34"/>
                </a:rPr>
                <a:t>ปรับเป็น</a:t>
              </a:r>
              <a:endParaRPr lang="th-TH" sz="1400" b="1" dirty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endParaRPr>
            </a:p>
          </p:txBody>
        </p:sp>
        <p:sp>
          <p:nvSpPr>
            <p:cNvPr id="28" name="Striped Right Arrow 27"/>
            <p:cNvSpPr/>
            <p:nvPr/>
          </p:nvSpPr>
          <p:spPr>
            <a:xfrm>
              <a:off x="4427984" y="1772816"/>
              <a:ext cx="792088" cy="576064"/>
            </a:xfrm>
            <a:prstGeom prst="stripedRightArrow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400" b="1" dirty="0" smtClean="0">
                  <a:solidFill>
                    <a:srgbClr val="0000FF"/>
                  </a:solidFill>
                  <a:latin typeface="TH Niramit AS" pitchFamily="2" charset="-34"/>
                  <a:cs typeface="TH Niramit AS" pitchFamily="2" charset="-34"/>
                </a:rPr>
                <a:t>คงเดิม</a:t>
              </a:r>
              <a:endParaRPr lang="th-TH" sz="14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endParaRPr>
            </a:p>
          </p:txBody>
        </p:sp>
        <p:sp>
          <p:nvSpPr>
            <p:cNvPr id="29" name="Striped Right Arrow 28"/>
            <p:cNvSpPr/>
            <p:nvPr/>
          </p:nvSpPr>
          <p:spPr>
            <a:xfrm>
              <a:off x="4427984" y="5445224"/>
              <a:ext cx="792088" cy="576064"/>
            </a:xfrm>
            <a:prstGeom prst="stripedRightArrow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400" b="1" dirty="0" smtClean="0">
                  <a:solidFill>
                    <a:srgbClr val="0000FF"/>
                  </a:solidFill>
                  <a:latin typeface="TH Niramit AS" pitchFamily="2" charset="-34"/>
                  <a:cs typeface="TH Niramit AS" pitchFamily="2" charset="-34"/>
                </a:rPr>
                <a:t>คงเดิม</a:t>
              </a:r>
              <a:endParaRPr lang="th-TH" sz="14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395536" y="1208559"/>
            <a:ext cx="1008112" cy="360040"/>
          </a:xfrm>
          <a:prstGeom prst="roundRect">
            <a:avLst/>
          </a:prstGeom>
          <a:solidFill>
            <a:srgbClr val="FFFFCC"/>
          </a:solidFill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  <a:latin typeface="TH Niramit AS" pitchFamily="2" charset="-34"/>
                <a:cs typeface="TH Niramit AS" pitchFamily="2" charset="-34"/>
              </a:rPr>
              <a:t>ปี 2560</a:t>
            </a:r>
            <a:endParaRPr lang="th-TH" sz="2000" b="1" dirty="0">
              <a:solidFill>
                <a:srgbClr val="7030A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004048" y="1208559"/>
            <a:ext cx="1008112" cy="360040"/>
          </a:xfrm>
          <a:prstGeom prst="roundRect">
            <a:avLst/>
          </a:prstGeom>
          <a:solidFill>
            <a:srgbClr val="FFFFCC"/>
          </a:solidFill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  <a:latin typeface="TH Niramit AS" pitchFamily="2" charset="-34"/>
                <a:cs typeface="TH Niramit AS" pitchFamily="2" charset="-34"/>
              </a:rPr>
              <a:t>ปี 2561</a:t>
            </a:r>
            <a:endParaRPr lang="th-TH" sz="2000" b="1" dirty="0">
              <a:solidFill>
                <a:srgbClr val="7030A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34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6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6063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000520"/>
            <a:ext cx="9144000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มหาวิทยาลัยราชภัฏสวนสุนันทา  มหาวิทยาลัยแม่แบบที่ดีของสังคม  มหาวิทยาลัยราชภัฏอันดับ 1</a:t>
            </a:r>
            <a:endParaRPr lang="th-TH" sz="24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283" y="925709"/>
            <a:ext cx="2728069" cy="14346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18" y="1093941"/>
            <a:ext cx="3386662" cy="109816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Round Diagonal Corner Rectangle 7"/>
          <p:cNvSpPr/>
          <p:nvPr/>
        </p:nvSpPr>
        <p:spPr>
          <a:xfrm>
            <a:off x="190122" y="190123"/>
            <a:ext cx="8799969" cy="525101"/>
          </a:xfrm>
          <a:prstGeom prst="round2DiagRect">
            <a:avLst>
              <a:gd name="adj1" fmla="val 37357"/>
              <a:gd name="adj2" fmla="val 0"/>
            </a:avLst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การขับเคลื่อนมหาวิทยาลัย สู่การจัดอันดับมหาวิทยาลัย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122" y="2657460"/>
            <a:ext cx="87999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การทำเว็บไซต์ประจำตัว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การนำเอกสารการสอน, มคอ., สื่อการสอน, ผลงานวิจัย, งานตีพิมพ์เผยแพร่ ขึ้นบนเว็บไซต์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การนำเสนอผลงานวิจัยในระดับนานาชาติ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การตีพิมพ์ผลงานวิจัยในวารสารวิชาการระดับนานาชาติ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 การลงทะเบียน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Account Google Scholar</a:t>
            </a:r>
          </a:p>
          <a:p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การเข้าสู่ตำแหน่งทางวิชาการ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7. การสร้างชื่อเสียงอื่นๆ ในระดับนานาชาติ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57817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402" y="863030"/>
            <a:ext cx="9126786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ระดับชาติ </a:t>
            </a:r>
            <a:r>
              <a:rPr lang="en-US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</a:p>
          <a:p>
            <a:endParaRPr lang="en-US" sz="7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การสัมมนาเครือข่ายองค์กรการเรียนรู้เพื่อการพัฒนาคุณภาพมาตรฐานการศึกษา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Mini UKM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 18</a:t>
            </a:r>
          </a:p>
          <a:p>
            <a:endParaRPr lang="th-TH" sz="6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- วันที่ 22 – 23 มีนาคม 2561 ณ มหาวิทยาลัยราชภัฏสวนสุนันทา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(มรภ.สวนสุนันทา เป็นเจ้าภาพ)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190122" y="189469"/>
            <a:ext cx="8799969" cy="572566"/>
          </a:xfrm>
          <a:prstGeom prst="round2DiagRect">
            <a:avLst>
              <a:gd name="adj1" fmla="val 37357"/>
              <a:gd name="adj2" fmla="val 0"/>
            </a:avLst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การเผยแพร่ผลงาน 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KM, R2R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และวิจัย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997723"/>
              </p:ext>
            </p:extLst>
          </p:nvPr>
        </p:nvGraphicFramePr>
        <p:xfrm>
          <a:off x="124306" y="3150304"/>
          <a:ext cx="8799969" cy="23413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698960"/>
                <a:gridCol w="3101009"/>
              </a:tblGrid>
              <a:tr h="431799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ระยะเวลาดำเนินการ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08631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ส่งใบสมัครเข้าร่วมโครงการ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– 28</a:t>
                      </a:r>
                      <a:r>
                        <a:rPr lang="th-TH" sz="20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กุมภาพันธ์ 2561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03655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ส่งบทความวิจัย (</a:t>
                      </a:r>
                      <a:r>
                        <a:rPr lang="en-US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Full</a:t>
                      </a:r>
                      <a:r>
                        <a:rPr lang="en-US" sz="20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Paper</a:t>
                      </a:r>
                      <a:r>
                        <a:rPr lang="th-TH" sz="20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20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กุมภาพันธ์ – 31 มีนาคม 2561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54227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ยื่นเอกสารขอรับทุนกับฝ่ายกองทุนพัฒนาบุคลากร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 เมษายน 2561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607935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เดินทางเข้าร่วมการนำเสนอผลงานวิจัย ณ ประเทศสวิสเซอร์แลนด์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 – 23 มิถุนายน 2561</a:t>
                      </a:r>
                    </a:p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(ช่วงเวลาโดยประมาณ)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24306" y="2528802"/>
            <a:ext cx="64000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ระดับนานาชาติ </a:t>
            </a:r>
            <a:r>
              <a:rPr lang="en-US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ประเทศสวิสเซอร์แลนด์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122" y="5634681"/>
            <a:ext cx="87999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 </a:t>
            </a:r>
            <a:r>
              <a:rPr lang="en-US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โครงการจะมีบันทึกข้อความชี้แจงรายละเอียดโครงการส่งถึงอาจารย์ทุกคนทางระบบ </a:t>
            </a:r>
            <a:r>
              <a:rPr lang="en-US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E-Office</a:t>
            </a: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ในช่วงปลายเดือนมกราคม 2561</a:t>
            </a:r>
            <a:endParaRPr lang="th-TH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466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062" y="1140167"/>
            <a:ext cx="80566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5.</a:t>
            </a:r>
          </a:p>
          <a:p>
            <a:pPr algn="ctr"/>
            <a:r>
              <a:rPr lang="th-TH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เงินรางวัลที่เกี่ยวข้อง</a:t>
            </a:r>
            <a:r>
              <a:rPr lang="th-TH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กับ</a:t>
            </a:r>
          </a:p>
          <a:p>
            <a:pPr algn="ctr"/>
            <a:r>
              <a:rPr lang="th-TH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บุคลากร</a:t>
            </a:r>
            <a:r>
              <a:rPr lang="th-TH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สายวิชาการ</a:t>
            </a:r>
            <a:endParaRPr lang="th-TH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421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186267" y="1892931"/>
            <a:ext cx="88776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อาจารย์ที่ได้รับ</a:t>
            </a:r>
            <a:r>
              <a:rPr lang="th-TH" sz="2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ตำแหน่งทางวิชาการ 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จะได้รับเงินรางวัล ดังนี้</a:t>
            </a:r>
          </a:p>
          <a:p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6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ตำแหน่งผู้ช่วยศาสตราจารย์ 	ได้รับเงินรางวัล </a:t>
            </a:r>
            <a:r>
              <a:rPr lang="th-TH" sz="2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50,000</a:t>
            </a:r>
            <a:r>
              <a:rPr lang="th-TH" sz="26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บาท</a:t>
            </a:r>
          </a:p>
          <a:p>
            <a:r>
              <a:rPr lang="th-TH" sz="260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6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ตำแหน่งรองศาสตราจารย์	ได้รับ</a:t>
            </a:r>
            <a:r>
              <a:rPr lang="th-TH" sz="260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เงินรางวัล </a:t>
            </a:r>
            <a:r>
              <a:rPr lang="th-TH" sz="2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100,000</a:t>
            </a:r>
            <a:r>
              <a:rPr lang="th-TH" sz="26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  <a:p>
            <a:r>
              <a:rPr lang="th-TH" sz="26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ตำแหน่งศาสตราจารย์	ได้รับ</a:t>
            </a:r>
            <a:r>
              <a:rPr lang="th-TH" sz="260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เงินรางวัล </a:t>
            </a:r>
            <a:r>
              <a:rPr lang="th-TH" sz="2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200,000</a:t>
            </a:r>
            <a:r>
              <a:rPr lang="th-TH" sz="26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บาท</a:t>
            </a:r>
            <a:endParaRPr lang="th-TH" sz="2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โดยมีเงื่อนไขการขอรับเงินรางวัลเบื้องต้น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ดังนี้</a:t>
            </a:r>
          </a:p>
          <a:p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ต้องยื่นข้อรับรางวัลภายใน 6 เดือน นับจากวันที่ได้รับคำสั่งแต่งตั้ง</a:t>
            </a:r>
          </a:p>
          <a:p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เป็นบุคลากรของมหาวิทยาลัยที่ปฏิบัติงานเต็มเวลา</a:t>
            </a:r>
          </a:p>
          <a:p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เอกสารประกอบการขอรับรางวัล</a:t>
            </a:r>
          </a:p>
          <a:p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คำสั่งแต่งตั้งให้ดำรงตำแหน่งทางวิชาการ</a:t>
            </a:r>
          </a:p>
          <a:p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ยื่นขอที่กองทุนพัฒนาบุคลากร</a:t>
            </a:r>
            <a:endParaRPr lang="th-TH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186267" y="169333"/>
            <a:ext cx="4902200" cy="65193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เงินรางวัลตำแหน่งทางวิชาการ</a:t>
            </a:r>
            <a:endParaRPr lang="th-TH" sz="32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กล่องข้อความ 2"/>
          <p:cNvSpPr txBox="1"/>
          <p:nvPr/>
        </p:nvSpPr>
        <p:spPr>
          <a:xfrm>
            <a:off x="186267" y="938824"/>
            <a:ext cx="8788881" cy="95410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เมื่อส่งผลงานขอกำหนดตำแหน่งทางวิชาการ (ส่งที่ กพต.) </a:t>
            </a:r>
          </a:p>
          <a:p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สามารถเบิกค่าตอบแทนที่กองบริการการศึกษา  20</a:t>
            </a:r>
            <a:r>
              <a:rPr lang="en-US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000 บาท</a:t>
            </a:r>
            <a:endParaRPr lang="th-TH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6324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152400" y="1327848"/>
            <a:ext cx="8763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บัญชีตำแหน่งที่มีสิทธิได้รับเงินประจำตำแหน่งและอัตราเงินประจำตำแหน่ง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     พนักงานมหาวิทยาลัย (ใหม่)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3" t="32736" r="22311" b="37103"/>
          <a:stretch>
            <a:fillRect/>
          </a:stretch>
        </p:blipFill>
        <p:spPr bwMode="auto">
          <a:xfrm>
            <a:off x="244475" y="2704211"/>
            <a:ext cx="8670925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381000" y="2166048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h-TH" altLang="th-TH" sz="2800" b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 ตำแหน่งวิชาการ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-142875" y="1251648"/>
            <a:ext cx="137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4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ใหม่</a:t>
            </a: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4214813" y="1966023"/>
            <a:ext cx="4572000" cy="584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ประกาศ ณ วันที่ 25 มีนาคม 2558</a:t>
            </a:r>
          </a:p>
        </p:txBody>
      </p:sp>
      <p:sp>
        <p:nvSpPr>
          <p:cNvPr id="9" name="วงรี 8"/>
          <p:cNvSpPr/>
          <p:nvPr/>
        </p:nvSpPr>
        <p:spPr>
          <a:xfrm>
            <a:off x="5500688" y="2823273"/>
            <a:ext cx="1371600" cy="64293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0" name="วงรี 9"/>
          <p:cNvSpPr/>
          <p:nvPr/>
        </p:nvSpPr>
        <p:spPr>
          <a:xfrm>
            <a:off x="7143750" y="2823273"/>
            <a:ext cx="1571625" cy="64293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1" name="วงรี 10"/>
          <p:cNvSpPr/>
          <p:nvPr/>
        </p:nvSpPr>
        <p:spPr>
          <a:xfrm>
            <a:off x="928688" y="4833048"/>
            <a:ext cx="1714500" cy="314325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3" name="วงรี 12"/>
          <p:cNvSpPr/>
          <p:nvPr/>
        </p:nvSpPr>
        <p:spPr>
          <a:xfrm>
            <a:off x="919163" y="4485386"/>
            <a:ext cx="1714500" cy="314325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" name="วงรี 13"/>
          <p:cNvSpPr/>
          <p:nvPr/>
        </p:nvSpPr>
        <p:spPr>
          <a:xfrm>
            <a:off x="919163" y="4161536"/>
            <a:ext cx="1714500" cy="314325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6595" y="128958"/>
            <a:ext cx="9137405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ส่งผล</a:t>
            </a:r>
            <a:r>
              <a:rPr lang="th-TH" sz="4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 ตำแหน่งทางวิชาการตามเกณฑ์ที่กำหนด</a:t>
            </a:r>
            <a:endParaRPr lang="th-TH" sz="44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381000" y="5370751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</a:t>
            </a:r>
            <a:r>
              <a:rPr lang="en-US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ค่าตอบแทนพิเศษ </a:t>
            </a:r>
            <a:r>
              <a:rPr lang="en-US" sz="24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4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ต้องส่งเอกสารเพิ่มเติม ตามเงื่อนไข*</a:t>
            </a:r>
            <a:endParaRPr lang="th-TH" sz="24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ตัวแทนท้ายกระดาษ 1"/>
          <p:cNvSpPr>
            <a:spLocks noGrp="1"/>
          </p:cNvSpPr>
          <p:nvPr>
            <p:ph type="ftr" sz="quarter" idx="11"/>
          </p:nvPr>
        </p:nvSpPr>
        <p:spPr>
          <a:xfrm>
            <a:off x="3742928" y="5769152"/>
            <a:ext cx="1586136" cy="457200"/>
          </a:xfrm>
        </p:spPr>
        <p:txBody>
          <a:bodyPr/>
          <a:lstStyle/>
          <a:p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http://www.ssru.ac.th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749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110068" y="1075267"/>
            <a:ext cx="887763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ข้อกำหนดการขอรับเงินสนับสนุนเบื้องต้นมีดังนี้</a:t>
            </a:r>
          </a:p>
          <a:p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1. ผู้ขอรับทุน</a:t>
            </a:r>
            <a:r>
              <a:rPr lang="th-TH" sz="2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ต้องปฏิบัติงานเต็มเวลามาแล้ว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ไม่น้อยกว่า 3 เดือน</a:t>
            </a:r>
          </a:p>
          <a:p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2. ผลงานจะต้อง</a:t>
            </a:r>
            <a:r>
              <a:rPr lang="th-TH" sz="2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ไม่เป็นส่วนหนึ่งของการศึกษา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ที่ได้รับทุนจากมหาวิทยาลัย</a:t>
            </a:r>
          </a:p>
          <a:p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3. ผลงานจะต้อง</a:t>
            </a:r>
            <a:r>
              <a:rPr lang="th-TH" sz="2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ไม่เคยเผยแพร่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ที่ใดมาก่อน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ทุกรูปแบบการเผยแพร่)</a:t>
            </a:r>
          </a:p>
          <a:p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4. เนื้อหาของผลงานที่จะขอรับทุน</a:t>
            </a:r>
          </a:p>
          <a:p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- ผลงานภาษาไทย ต้องมีเนื้อหาไม่น้อยกว่า </a:t>
            </a:r>
            <a:r>
              <a:rPr lang="th-TH" sz="2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 หน้า </a:t>
            </a:r>
            <a:r>
              <a:rPr lang="en-US" sz="2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A4</a:t>
            </a:r>
          </a:p>
          <a:p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- 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ผลงานภาษาอังกฤษ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ต้องมีเนื้อหาไม่น้อยกว่า </a:t>
            </a:r>
            <a:r>
              <a:rPr lang="th-TH" sz="2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2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 </a:t>
            </a:r>
            <a:r>
              <a:rPr lang="en-US" sz="2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A4</a:t>
            </a:r>
            <a:endParaRPr lang="th-TH" sz="22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5. สัดส่วนผลงาน (กรณีมีผู้ร่วมผลงาน)</a:t>
            </a:r>
          </a:p>
          <a:p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- มีผู้ร่วมเป็นคนภายในทั้งหมด ผู้ขอรับทุนจะต้องมีสัดส่วนในผลงาน </a:t>
            </a:r>
            <a:r>
              <a:rPr lang="th-TH" sz="2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50</a:t>
            </a:r>
            <a:r>
              <a:rPr lang="en-US" sz="2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r>
              <a:rPr lang="th-TH" sz="2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ขึ้นไป</a:t>
            </a:r>
          </a:p>
          <a:p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- มีผู้ร่วมเป็นคนภายนอกอย่างน้อย 1 คน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ผู้ขอรับทุนจะต้องมีสัดส่วนในผลงาน </a:t>
            </a:r>
            <a:r>
              <a:rPr lang="th-TH" sz="2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70</a:t>
            </a:r>
            <a:r>
              <a:rPr lang="en-US" sz="2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r>
              <a:rPr lang="th-TH" sz="2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ขึ้น</a:t>
            </a:r>
            <a:r>
              <a:rPr lang="th-TH" sz="2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</a:t>
            </a:r>
          </a:p>
          <a:p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6. จำนวนการขอรับทุน</a:t>
            </a:r>
          </a:p>
          <a:p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- การนำเสนอผลงานที่จัดในประเทศ ขอรับทุนได้</a:t>
            </a:r>
            <a:r>
              <a:rPr lang="th-TH" sz="2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ไม่จำกัด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จำนวนครั้ง</a:t>
            </a:r>
          </a:p>
          <a:p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- การนำเสนอผลงานที่จัดในต่างประเทศ ขอรับทุนได้</a:t>
            </a:r>
            <a:r>
              <a:rPr lang="th-TH" sz="2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ไม่เกิน 2 ครั้ง/ปีงบประมาณ</a:t>
            </a:r>
          </a:p>
          <a:p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- การนำเสนอผลงานใน</a:t>
            </a:r>
            <a:r>
              <a:rPr lang="th-TH" sz="2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ระดับนานาชาติ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การประชุมนั้นจะต้อง</a:t>
            </a:r>
            <a:r>
              <a:rPr lang="th-TH" sz="2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อยู่ใน</a:t>
            </a:r>
            <a:r>
              <a:rPr lang="th-TH" sz="2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Google scholar </a:t>
            </a:r>
            <a:r>
              <a:rPr lang="th-TH" sz="2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หรือสูงกว่า</a:t>
            </a:r>
          </a:p>
          <a:p>
            <a:r>
              <a:rPr lang="th-TH" sz="2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** การนำเสนอผลงานวิจัย ระดับนานาชาติ ภายใน 2 ครั้ง จะต้องมี 1 ครั้ง ที่อยู่ในฐานที่สูงกว่า </a:t>
            </a:r>
            <a:r>
              <a:rPr lang="en-US" sz="2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Google </a:t>
            </a:r>
            <a:r>
              <a:rPr lang="en-US" sz="2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scholar  </a:t>
            </a:r>
            <a:endParaRPr lang="th-TH" sz="2200" b="1" dirty="0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7550294" y="6519446"/>
            <a:ext cx="1593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มีข้อมูลเพิ่มเติมหน้าถัดไป</a:t>
            </a:r>
            <a:endParaRPr lang="th-TH" sz="1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86267" y="169333"/>
            <a:ext cx="4902200" cy="65193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เงินสนับสนุนการนำเสนอผลงานวิจัย</a:t>
            </a:r>
            <a:endParaRPr lang="th-TH" sz="32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1353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/>
          </p:nvPr>
        </p:nvGraphicFramePr>
        <p:xfrm>
          <a:off x="160866" y="1425265"/>
          <a:ext cx="8856133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1652"/>
                <a:gridCol w="2309282"/>
                <a:gridCol w="22351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ค่าใช้จ่ายในการเดินทางตามกลุ่มประเทศ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จำนวนวัน</a:t>
                      </a:r>
                      <a:r>
                        <a:rPr lang="th-TH" sz="20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(การเดินทาง)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จำนวนเงินที่สนับสนุน 50</a:t>
                      </a:r>
                      <a:r>
                        <a:rPr lang="en-US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endParaRPr lang="th-TH" sz="20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ภายในประเทศ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วัน 2 คืน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ตามจริงไม่เกิน 10,000</a:t>
                      </a:r>
                      <a:endParaRPr lang="th-TH" sz="20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ประเทศกลุ่มอาเซียน</a:t>
                      </a:r>
                      <a:r>
                        <a:rPr lang="en-US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(ทุน 30,000 บาท)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วัน 2 คืน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15,000</a:t>
                      </a:r>
                      <a:endParaRPr lang="th-TH" sz="20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ประเทศในทวีปเอเชีย </a:t>
                      </a:r>
                      <a:r>
                        <a:rPr lang="th-TH" sz="2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(ทุน 35,000 บาท)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วัน 2 คืน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17,500</a:t>
                      </a:r>
                      <a:endParaRPr lang="th-TH" sz="20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ประเทศญี่ปุ่น </a:t>
                      </a:r>
                      <a:r>
                        <a:rPr lang="th-TH" sz="2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(ทุน 45,000 บาท)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 วัน 3 คืน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22,500</a:t>
                      </a:r>
                      <a:endParaRPr lang="th-TH" sz="20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ประเทศในทวีปออสเตรเลีย/นิวซีแลนด์ </a:t>
                      </a:r>
                      <a:r>
                        <a:rPr lang="th-TH" sz="2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(ทุน 50,000 บาท)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 วัน 3 คืน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25,000</a:t>
                      </a:r>
                      <a:endParaRPr lang="th-TH" sz="20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ประเทศในทวีปยุโรป </a:t>
                      </a:r>
                      <a:r>
                        <a:rPr lang="th-TH" sz="2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(ทุน 60,000 บาท)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วัน 4 คืน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30,000</a:t>
                      </a:r>
                      <a:endParaRPr lang="th-TH" sz="20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ประเทศในทวีปอเมริกา/ทวีป</a:t>
                      </a:r>
                      <a:r>
                        <a:rPr lang="th-TH" sz="20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แอฟ</a:t>
                      </a:r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ริกา </a:t>
                      </a:r>
                      <a:r>
                        <a:rPr lang="th-TH" sz="2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(ทุน 70,000 บาท)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วัน 4 คืน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35,000</a:t>
                      </a:r>
                      <a:endParaRPr lang="th-TH" sz="20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กล่องข้อความ 2"/>
          <p:cNvSpPr txBox="1"/>
          <p:nvPr/>
        </p:nvSpPr>
        <p:spPr>
          <a:xfrm>
            <a:off x="101600" y="177800"/>
            <a:ext cx="8456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จำนวนเงินสนับสนุนการนำเสนอผลงานที่ผู้ขอรับทุนจะได้รับ มีดังนี้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101600" y="4631267"/>
            <a:ext cx="8915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ข้อมูลเพิ่มเติม</a:t>
            </a:r>
          </a:p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ที่นำเสนอในระดับนานาชาติแล้วได้รับการตีพิมพ์ในวารสารวิชาการที่อยู่ในฐานข้อมูลตามที่มหาวิทยาลัยกำหนด </a:t>
            </a:r>
            <a:r>
              <a:rPr lang="th-TH" sz="2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สามารถขอรับเงินเพิ่มเติมตามสัดส่วนของฐานข้อมูล จากเงินที่ได้รับทุน </a:t>
            </a:r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(ไม่รวมค่าลงทะเบียน 10,000 บาท)</a:t>
            </a:r>
            <a:r>
              <a:rPr lang="th-TH" sz="20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-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TCI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กลุ่มที่ 2 ขอรับเงินเพิ่มได้อีก </a:t>
            </a:r>
            <a:r>
              <a:rPr lang="th-TH" sz="2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</a:t>
            </a:r>
            <a:r>
              <a:rPr lang="en-US" sz="2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endParaRPr lang="th-TH" sz="20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-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TCI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กลุ่มที่ 1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ขอรับเงินเพิ่มได้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อีก </a:t>
            </a:r>
            <a:r>
              <a:rPr lang="en-US" sz="2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40%</a:t>
            </a:r>
            <a:endParaRPr lang="th-TH" sz="20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-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SJR/ SCOPUS/ ISI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หรือฐานข้อมูลนานาชาติที่มหาวิทยาลัยรับรอง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ขอรับเงินเพิ่มได้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อีก </a:t>
            </a:r>
            <a:r>
              <a:rPr lang="th-TH" sz="2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50</a:t>
            </a:r>
            <a:r>
              <a:rPr lang="en-US" sz="2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endParaRPr lang="th-TH" sz="20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1600" y="781683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ผู้ขอรับทุนจะได้รับค่าลงทะเบียน </a:t>
            </a:r>
            <a:r>
              <a:rPr lang="th-TH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ตามที่จ่ายจริงไม่เกิน 10,000 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 </a:t>
            </a:r>
            <a:r>
              <a:rPr lang="th-TH" b="1" u="sng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โดยไม่รวมค่าเดินทาง</a:t>
            </a:r>
            <a:endParaRPr lang="th-TH" b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949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122683" y="1083732"/>
            <a:ext cx="89538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u="sng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การขอรับเงินรางวัลการตีพิมพ์บทความทางวิชาการหรือบทความวิจัย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มีข้อกำหนดดังนี้</a:t>
            </a: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1. บทความวิจัย 1 เรื่องขอรับเงินรางวัลได้ 1 ครั้ง และต้องยื่นขอรับเงินรางวัลภายใน 1 ปี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นับจากวันที่ตีพิมพ์</a:t>
            </a: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2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ผลงานจะต้อง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ไม่เป็นส่วนหนึ่งของการศึกษา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ที่ได้รับทุนจากมหาวิทยาลัย</a:t>
            </a: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3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ผลงานจะต้อง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ไม่เคยเผยแพร่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ที่ใดมาก่อน (ทุกรูปแบบการเผยแพร่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4. ผลงานจะต้อง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ไม่เคยรับเงินสนับสนุน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ใดๆ จากมหาวิทยาลัย 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(เช่น ค่าลงทะเบียน หรือทุนการนำเสนอ)</a:t>
            </a:r>
            <a:endParaRPr lang="th-TH" sz="24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5.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สัดส่วนผลงาน (กรณีมีผู้ร่วม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ผลงานทั้งที่เป็นคนภายในและภายนอก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ขอรับรางวัลจะต้อง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มีสัดส่วนในผลงาน 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50</a:t>
            </a:r>
            <a:r>
              <a:rPr lang="en-US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ขึ้นไป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 อาจารย์สามารถขอรับเงินรางวัลการตีพิมพ์บทความวิชาการหรือบทความวิจัยได้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ไม่จำกัดจำนวนเรื่อง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ต่อปี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7550294" y="6519446"/>
            <a:ext cx="1593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มีข้อมูลเพิ่มเติมหน้าถัดไป</a:t>
            </a:r>
            <a:endParaRPr lang="th-TH" sz="1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86266" y="169333"/>
            <a:ext cx="5249829" cy="65193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เงินรางวัลการตีพิมพ์บทความในวารสาร</a:t>
            </a:r>
            <a:endParaRPr lang="th-TH" sz="32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6137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183720"/>
              </p:ext>
            </p:extLst>
          </p:nvPr>
        </p:nvGraphicFramePr>
        <p:xfrm>
          <a:off x="262465" y="804334"/>
          <a:ext cx="8661402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0669"/>
                <a:gridCol w="24807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6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ระดับการตีพิมพ์</a:t>
                      </a:r>
                      <a:endParaRPr lang="th-TH" sz="3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เงินรางวัล/เรื่อง</a:t>
                      </a:r>
                    </a:p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(บาท)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80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ฐานข้อมูล</a:t>
                      </a:r>
                      <a:r>
                        <a:rPr lang="th-TH" sz="2800" baseline="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TCI </a:t>
                      </a:r>
                      <a:r>
                        <a:rPr lang="th-TH" sz="2800" baseline="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กลุ่มที่ 2</a:t>
                      </a:r>
                      <a:endParaRPr lang="th-TH" sz="2800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6,000</a:t>
                      </a:r>
                      <a:endParaRPr lang="th-TH" sz="28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ฐานข้อมูล</a:t>
                      </a:r>
                      <a:r>
                        <a:rPr lang="th-TH" sz="2800" baseline="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TCI </a:t>
                      </a:r>
                      <a:r>
                        <a:rPr lang="th-TH" sz="2800" baseline="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กลุ่มที่ 1</a:t>
                      </a:r>
                      <a:endParaRPr lang="th-TH" sz="2800" dirty="0" smtClean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7,000</a:t>
                      </a:r>
                      <a:endParaRPr lang="th-TH" sz="28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80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ฐานข้อมูลระดับนานาชาติที่มหาวิทยาลัยรับรองคุณภาพ</a:t>
                      </a:r>
                      <a:endParaRPr lang="th-TH" sz="2800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25,000</a:t>
                      </a:r>
                      <a:endParaRPr lang="th-TH" sz="28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80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ฐานข้อมูล </a:t>
                      </a:r>
                      <a:r>
                        <a:rPr lang="en-US" sz="280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SJR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baseline="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(คลอ</a:t>
                      </a:r>
                      <a:r>
                        <a:rPr lang="th-TH" sz="2800" baseline="0" dirty="0" err="1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ไทล์</a:t>
                      </a:r>
                      <a:r>
                        <a:rPr lang="th-TH" sz="2800" baseline="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 3 และ 4 หรือ 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Q3, Q4</a:t>
                      </a:r>
                      <a:r>
                        <a:rPr lang="th-TH" sz="2800" baseline="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2800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50,000</a:t>
                      </a:r>
                      <a:endParaRPr lang="th-TH" sz="28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ฐานข้อมูล </a:t>
                      </a:r>
                      <a:r>
                        <a:rPr lang="en-US" sz="280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SJR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baseline="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(คลอ</a:t>
                      </a:r>
                      <a:r>
                        <a:rPr lang="th-TH" sz="2800" baseline="0" dirty="0" err="1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ไทล์</a:t>
                      </a:r>
                      <a:r>
                        <a:rPr lang="th-TH" sz="2800" baseline="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 1 และ 2 หรือ 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Q1, Q</a:t>
                      </a:r>
                      <a:r>
                        <a:rPr lang="th-TH" sz="2800" baseline="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2)</a:t>
                      </a:r>
                      <a:endParaRPr lang="th-TH" sz="2800" dirty="0" smtClean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60,000</a:t>
                      </a:r>
                      <a:endParaRPr lang="th-TH" sz="28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800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ฐานข้อมูล</a:t>
                      </a:r>
                      <a:r>
                        <a:rPr lang="th-TH" sz="2800" baseline="0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SCOPUS </a:t>
                      </a:r>
                      <a:r>
                        <a:rPr lang="th-TH" sz="2800" baseline="0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 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ISI</a:t>
                      </a:r>
                      <a:endParaRPr lang="th-TH" sz="28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70,000</a:t>
                      </a:r>
                      <a:endParaRPr lang="th-TH" sz="28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160865" y="217213"/>
            <a:ext cx="8763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จำนวนเงิน</a:t>
            </a:r>
            <a:r>
              <a:rPr lang="th-TH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รางวัลการตีพิมพ์บทความทางวิชาการหรือบทความ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วิจัยในวารสารวิชาการ</a:t>
            </a:r>
            <a:endParaRPr lang="th-TH" dirty="0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228601" y="5071533"/>
            <a:ext cx="8695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 </a:t>
            </a:r>
            <a:r>
              <a:rPr lang="en-US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เงินรางวัลที่ได้รับจะแปรผันตาม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สัดส่วนผลงาน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ที่ตีพิมพ์</a:t>
            </a:r>
          </a:p>
          <a:p>
            <a:r>
              <a:rPr lang="th-TH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 ฐานข้อมูล </a:t>
            </a:r>
            <a:r>
              <a:rPr lang="en-US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SCOPUS </a:t>
            </a:r>
            <a:r>
              <a:rPr lang="th-TH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ISI </a:t>
            </a:r>
            <a:r>
              <a:rPr lang="th-TH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จะมีการปรับแก้จำนวนเงินรางวัลใหม่</a:t>
            </a:r>
            <a:endParaRPr lang="th-TH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3742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190165" y="1071126"/>
            <a:ext cx="89538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u="sng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การขอรับเงินรางวัลการอ้างอิงบทความวิจัย (</a:t>
            </a:r>
            <a:r>
              <a:rPr lang="en-US" sz="2400" b="1" u="sng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Citation</a:t>
            </a:r>
            <a:r>
              <a:rPr lang="th-TH" sz="2400" b="1" u="sng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มีข้อกำหนดดังนี้</a:t>
            </a: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1. บทความจะต้องเผยแพร่ในฐานข้อมูล </a:t>
            </a:r>
            <a:r>
              <a:rPr lang="en-US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TCI 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 1, 2/ </a:t>
            </a:r>
            <a:r>
              <a:rPr lang="en-US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SJR/ SCOPUS/ ISI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เท่านั้น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2. บทความต้องมีระยะเวลาเผยแพร่มาแล้ว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ไม่เกิน 3 ปี </a:t>
            </a:r>
            <a:r>
              <a:rPr lang="th-TH" sz="24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(นับจากวันที่ตีพิมพ์ถึงวันที่ยื่นขอรับรางวัล)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3.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บทความวิจัย 1 เรื่องขอรับเงินรางวัลได้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ไม่เกิน 3 ครั้ง/ปีงบประมาณ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เมื่อถูก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อ้างอิงเพิ่มเติม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4.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ผลงานจะต้อง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ไม่เป็นส่วนหนึ่งของการศึกษา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ที่ได้รับทุนจาก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จำนวนเงินรางวัลที่ได้จะขึ้นอยู่กับฐานข้อมูลของผู้ที่อ้างอิงผลงานของเรา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ดังนี้ </a:t>
            </a: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/>
          </p:nvPr>
        </p:nvGraphicFramePr>
        <p:xfrm>
          <a:off x="190165" y="4482644"/>
          <a:ext cx="8796869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2391"/>
                <a:gridCol w="32944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ฐานข้อมูลของผู้ที่อ้างอิงผลงานของเรา</a:t>
                      </a:r>
                      <a:endParaRPr lang="th-TH" sz="3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เงินรางวัล</a:t>
                      </a:r>
                      <a:endParaRPr lang="th-TH" sz="3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ฐานข้อมูล </a:t>
                      </a:r>
                      <a:r>
                        <a:rPr lang="en-US" sz="32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TCI </a:t>
                      </a:r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(กลุ่ม 1 และ 2)</a:t>
                      </a:r>
                      <a:endParaRPr lang="th-TH" sz="32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4,000</a:t>
                      </a:r>
                      <a:endParaRPr lang="th-TH" sz="32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ฐานข้อมูล </a:t>
                      </a:r>
                      <a:r>
                        <a:rPr lang="en-US" sz="32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SJR/ SCOPUS/ ISI</a:t>
                      </a:r>
                      <a:endParaRPr lang="th-TH" sz="32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6,000</a:t>
                      </a:r>
                      <a:endParaRPr lang="th-TH" sz="32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สี่เหลี่ยมผืนผ้ามุมมน 3"/>
          <p:cNvSpPr/>
          <p:nvPr/>
        </p:nvSpPr>
        <p:spPr>
          <a:xfrm>
            <a:off x="186267" y="169333"/>
            <a:ext cx="4902200" cy="65193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เงินรางวัลการถูกอ้างอิง</a:t>
            </a:r>
            <a:endParaRPr lang="th-TH" sz="32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370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4887" y="749642"/>
            <a:ext cx="80566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</a:p>
          <a:p>
            <a:pPr algn="ctr"/>
            <a:r>
              <a:rPr lang="th-TH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แบบประเมินผลการปฏิบัติราชการ ประจำปีงบประมาณ พ.ศ. 2561</a:t>
            </a:r>
            <a:endParaRPr lang="th-TH" sz="5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6"/>
          <p:cNvSpPr/>
          <p:nvPr/>
        </p:nvSpPr>
        <p:spPr>
          <a:xfrm>
            <a:off x="1650490" y="3784538"/>
            <a:ext cx="611450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Ø"/>
              <a:defRPr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รอบ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1/2561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1 ตุลาคม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2560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– 31 มีนาคม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2561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7"/>
          <p:cNvSpPr/>
          <p:nvPr/>
        </p:nvSpPr>
        <p:spPr>
          <a:xfrm>
            <a:off x="1650490" y="4703555"/>
            <a:ext cx="611450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Ø"/>
              <a:defRPr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รอบ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2/2561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 เมษายน 2561 – 30 กันยายน 2561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075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186267" y="990604"/>
            <a:ext cx="7776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การขอรับเงินรางวัลด้านผลงานวิจัย วิชาการ การสอน วิชาชีพ และรางวัลอื่นๆ</a:t>
            </a: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/>
          </p:nvPr>
        </p:nvGraphicFramePr>
        <p:xfrm>
          <a:off x="186267" y="1574804"/>
          <a:ext cx="8763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5673"/>
                <a:gridCol w="1640915"/>
                <a:gridCol w="154641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ระดับรางวัลด้านผลงานวิจัย วิชาการ การสอน วิชาชีพ </a:t>
                      </a:r>
                    </a:p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และรางวัลอื่นๆ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เงินรางวัล (บาท)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ระดับชาติ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ระดับนานาชาติ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ระดับชมเชย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</a:t>
                      </a:r>
                      <a:endParaRPr lang="th-TH" sz="24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</a:t>
                      </a:r>
                      <a:endParaRPr lang="th-TH" sz="24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ระดับดี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</a:t>
                      </a:r>
                      <a:endParaRPr lang="th-TH" sz="24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</a:t>
                      </a:r>
                      <a:endParaRPr lang="th-TH" sz="24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ระดับดีมาก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</a:t>
                      </a:r>
                      <a:endParaRPr lang="th-TH" sz="24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</a:t>
                      </a:r>
                      <a:endParaRPr lang="th-TH" sz="24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ระดับดีเด่น/ ดีเยี่ยม/ ยอดเยี่ยม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</a:t>
                      </a:r>
                      <a:endParaRPr lang="th-TH" sz="24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</a:t>
                      </a:r>
                      <a:endParaRPr lang="th-TH" sz="24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สี่เหลี่ยมผืนผ้ามุมมน 5"/>
          <p:cNvSpPr/>
          <p:nvPr/>
        </p:nvSpPr>
        <p:spPr>
          <a:xfrm>
            <a:off x="186267" y="169333"/>
            <a:ext cx="4902200" cy="65193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เงินรางวัลการสร้างชื่อเสียงอื่นๆ</a:t>
            </a:r>
            <a:endParaRPr lang="th-TH" sz="32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338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139620" y="1038026"/>
            <a:ext cx="89538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u="sng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การขอรับเงินรางวัลการ</a:t>
            </a:r>
            <a:r>
              <a:rPr lang="th-TH" sz="2400" b="1" u="sng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จดสิทธิบัตร/ อนุ</a:t>
            </a:r>
            <a:r>
              <a:rPr lang="th-TH" sz="2400" b="1" u="sng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สิทธิบัตร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มีข้อกำหนดดังนี้</a:t>
            </a:r>
          </a:p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ผลงานต้องเป็นของผู้ข้อรับรางวัล หากมีผู้ร่วมผลงาน ผู้ขอรับรางวัลต้องมีชื่ออยู่ใน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ลำดับที่ 1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2. ผลงานต้อง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ไม่เป็น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ส่วนหนึ่งของการศึกษาของผู้ขอรับรางวัล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3. ผลงานต้องได้รับอนุมัติสิทธิบัตร/อนุสิทธิบัตร 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มาแล้วไม่เกิน 1 ปี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(นับจากวันที่อนุมัติ)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4. ผลงาน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ต้องมีรูปเล่ม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งานวิจัย/ นวัตกรรม/ งานสร้างสรรค์ ที่มีการวิเคราะห์ สังเคราะห์ในผลงาน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5. กรณีที่งานวิจัยหรือนวัตกรรม 1 เล่ม ได้รับสิทธิบัตร/อนุสิทธิบัตร มากกว่า 1 ผลงาน 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จะขอรับรางวัลได้ </a:t>
            </a:r>
          </a:p>
          <a:p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เพียง 1 ผลงานเท่านั้น</a:t>
            </a:r>
          </a:p>
          <a:p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 ผู้ขอรับรางวัลต้อง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ปฏิบัติงานเต็มเวลา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และมีอายุการปฏิบัติงาน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ไม่น้อยกว่า 9 เดือน</a:t>
            </a:r>
          </a:p>
          <a:p>
            <a:r>
              <a:rPr lang="th-TH" sz="2400" b="1" u="sng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รางวัลที่จะได้รับ</a:t>
            </a: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/>
          </p:nvPr>
        </p:nvGraphicFramePr>
        <p:xfrm>
          <a:off x="220134" y="4454346"/>
          <a:ext cx="8797118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0133"/>
                <a:gridCol w="34969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ประเภทรางวัล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จำนวนเงินรางวัล (บาท)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อนุสิทธิบัตร</a:t>
                      </a:r>
                      <a:endParaRPr lang="th-TH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30,000</a:t>
                      </a:r>
                      <a:endParaRPr lang="th-TH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สิทธิบัตร</a:t>
                      </a:r>
                      <a:endParaRPr lang="th-TH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50,000</a:t>
                      </a:r>
                      <a:endParaRPr lang="th-TH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สี่เหลี่ยมผืนผ้ามุมมน 4"/>
          <p:cNvSpPr/>
          <p:nvPr/>
        </p:nvSpPr>
        <p:spPr>
          <a:xfrm>
            <a:off x="186267" y="169333"/>
            <a:ext cx="4902200" cy="65193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 เงินรางวัลการจดสิทธิบัตร</a:t>
            </a:r>
            <a:endParaRPr lang="th-TH" sz="32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265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86267" y="169333"/>
            <a:ext cx="4902200" cy="65193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7. เงินสนับสนุนการศึกษาต่อ ป.เอก</a:t>
            </a:r>
            <a:endParaRPr lang="th-TH" sz="32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86267" y="982134"/>
            <a:ext cx="86952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การขอรับทุนในการศึกษาต่อ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มีข้อกำหนดเบื้องต้นดังนี้</a:t>
            </a: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1. เป็นบุคลากรปฏิบัติงานเต็มเวลาต่อเนื่อง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ไม่น้อยกว่า 1 ปี</a:t>
            </a:r>
          </a:p>
          <a:p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มีอายุไม่เกิน 40 ปี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3. ต้องศึกษาในสาขาที่สอดคล้องกับการปฏิบัติงาน และ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ได้รับอนุญาต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จากหน่วยงานต้นสังกัด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4. ต้อง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ไม่อยู่ระหว่าง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การชดใช้ทุน การตั้งกรรมการสอบทางวินัย หรือรับทุนจากหน่วยงานภายนอกอื่นๆ</a:t>
            </a: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5. ต้องมีผลสอบภาษาอังกฤษดังนี้</a:t>
            </a:r>
          </a:p>
          <a:p>
            <a:endParaRPr lang="th-TH" sz="24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4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4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4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6.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ผู้ขอรับทุนต้องมีผลการศึกษาระดับปริญญาโท 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ไม่น้อยกว่า 3.50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7. ดูรายละเอียดเพิ่มเติม ตามประกาศกองทุนพัฒนา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บุคลากร</a:t>
            </a:r>
            <a:endParaRPr lang="th-TH" sz="18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/>
          </p:nvPr>
        </p:nvGraphicFramePr>
        <p:xfrm>
          <a:off x="467544" y="3475464"/>
          <a:ext cx="8280405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915"/>
                <a:gridCol w="1182915"/>
                <a:gridCol w="1182915"/>
                <a:gridCol w="1182915"/>
                <a:gridCol w="1182915"/>
                <a:gridCol w="1182915"/>
                <a:gridCol w="118291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</a:t>
                      </a:r>
                      <a:endParaRPr lang="th-TH" sz="20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การศึกษาต่อภายในประเทศ</a:t>
                      </a:r>
                      <a:endParaRPr lang="th-TH" sz="20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การศึกษาต่อในต่างประเทศ</a:t>
                      </a:r>
                      <a:endParaRPr lang="th-TH" sz="20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TOELFL</a:t>
                      </a:r>
                      <a:r>
                        <a:rPr lang="en-US" sz="20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ITP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TOEFL </a:t>
                      </a:r>
                      <a:r>
                        <a:rPr lang="en-US" sz="20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iBT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IELTS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TOELFL</a:t>
                      </a:r>
                      <a:r>
                        <a:rPr lang="en-US" sz="20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ITP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TOEFL </a:t>
                      </a:r>
                      <a:r>
                        <a:rPr lang="en-US" sz="20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iBT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IELTS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ป.เอก</a:t>
                      </a:r>
                      <a:endParaRPr lang="th-TH" sz="24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500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6.0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550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79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6.5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sp>
        <p:nvSpPr>
          <p:cNvPr id="7" name="กล่องข้อความ 6"/>
          <p:cNvSpPr txBox="1"/>
          <p:nvPr/>
        </p:nvSpPr>
        <p:spPr>
          <a:xfrm>
            <a:off x="7550294" y="6519446"/>
            <a:ext cx="1593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มีข้อมูลเพิ่มเติมหน้าถัดไป</a:t>
            </a:r>
            <a:endParaRPr lang="th-TH" sz="1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3128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313267" y="160867"/>
            <a:ext cx="4517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8.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มหาวิทยาลัยที่จะศึกษาต่อต้องอยู่ในข้อกำหนด ดังนี้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/>
          </p:nvPr>
        </p:nvGraphicFramePr>
        <p:xfrm>
          <a:off x="651933" y="597127"/>
          <a:ext cx="8246534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4158"/>
                <a:gridCol w="19023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มหาวิทยาลัยต่างประเทศ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อันดับที่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Time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Higher Education Supplement (THES)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1-500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Institute of Higher Education of Shanghai Jiao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Tong University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1-500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QS World University Rankings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1-400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ตาราง 5"/>
          <p:cNvGraphicFramePr>
            <a:graphicFrameLocks noGrp="1"/>
          </p:cNvGraphicFramePr>
          <p:nvPr>
            <p:extLst/>
          </p:nvPr>
        </p:nvGraphicFramePr>
        <p:xfrm>
          <a:off x="651933" y="2273527"/>
          <a:ext cx="8246534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4158"/>
                <a:gridCol w="19023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มหาวิทยาลัยในประเทศ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อันดับที่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Webometrics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1-20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กล่องข้อความ 6"/>
          <p:cNvSpPr txBox="1"/>
          <p:nvPr/>
        </p:nvSpPr>
        <p:spPr>
          <a:xfrm>
            <a:off x="313267" y="3310466"/>
            <a:ext cx="3552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ทุนการศึกษาต่อที่จะได้รับ </a:t>
            </a:r>
            <a:r>
              <a:rPr 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(จ่ายตามจริง)</a:t>
            </a:r>
            <a:endParaRPr lang="th-TH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/>
          </p:nvPr>
        </p:nvGraphicFramePr>
        <p:xfrm>
          <a:off x="611560" y="3974936"/>
          <a:ext cx="82296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468"/>
                <a:gridCol w="2302933"/>
                <a:gridCol w="2463799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3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ระดับการศึกษา</a:t>
                      </a:r>
                      <a:endParaRPr lang="th-TH" sz="23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มหาวิทยาลัยต่างประเทศ</a:t>
                      </a:r>
                      <a:endParaRPr lang="th-TH" sz="23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3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มหาวิทยาลัยในประเทศ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หลักสูตรนานาชาติในประเทศและทวีปเอเชีย</a:t>
                      </a:r>
                      <a:endParaRPr lang="th-TH" sz="23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3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ป.เอก</a:t>
                      </a:r>
                      <a:endParaRPr lang="th-TH" sz="23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3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ไม่เกิน 5,000,000 บาท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ไม่เกิน 800,000 บาท</a:t>
                      </a:r>
                      <a:endParaRPr lang="th-TH" sz="23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3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ไม่เกิน 1,500,000 บาท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3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หลัง ป.เอก</a:t>
                      </a:r>
                      <a:endParaRPr lang="th-TH" sz="23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3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ไม่เกิน 1,000,000 บาท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23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23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1640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130898" y="620688"/>
            <a:ext cx="895383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u="sng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การขอรับเงินรางวัลการวิทยากรที่ปรึกษาเพื่อพัฒนาอาจารย์เข้าสู่ตำแหน่งทางวิชาการ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มีข้อกำหนดดังนี้</a:t>
            </a:r>
          </a:p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1. ต้องมีตำแหน่งศาสตราจารย์/ ศาสตราจารย์พิเศษ/ รองศาสตราจารย์/ รองศาสตราจารย์พิเศษ 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หรือผู้ช่วยศาสตราจารย์ ดร. </a:t>
            </a:r>
            <a:r>
              <a:rPr lang="th-TH" sz="20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(เฉพาะผู้ช่วย</a:t>
            </a:r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ศาสตราจารย์ </a:t>
            </a:r>
            <a:r>
              <a:rPr lang="th-TH" sz="20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ดร. ต้องดำรงตำแหน่งมาแล้วไม่น้อยกว่า 3 ปี)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2. ต้องได้รับการแต่งตั้งให้เป็นวิทยากรที่ปรึกษาจากมหาวิทยาลัย</a:t>
            </a:r>
          </a:p>
          <a:p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วิทยากรที่ปรึกษา 1 คน เป็นที่ปรึกษาให้กับ อ. ได้คราวละ</a:t>
            </a:r>
            <a:r>
              <a:rPr lang="th-TH" sz="2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ไม่เกิน 2 คน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4. วิทยากรที่ปรึกษาต้องให้การปรึกษาและผลักดันให้ อ. ได้รับตำแหน่งทางวิชาการภายในระยะเวลาที่กำหนด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 ไม่เกิน 1 ปี</a:t>
            </a:r>
          </a:p>
          <a:p>
            <a:r>
              <a:rPr lang="th-TH" sz="2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รองศาสตราจารย์ ไม่เกิน 3 ปี</a:t>
            </a:r>
          </a:p>
          <a:p>
            <a:r>
              <a:rPr lang="th-TH" sz="2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ศาสตราจารย์ ไม่เกิน 5 ปี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5. วิทยากรที่ปรึกษาต้องทำบันทึกการให้การปรึกษาตามแบบฟอร์มที่มหาวิทยาลัยกำหนด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6. ต้องแต่งตั้งวิทยากรที่ปรึกษาก่อนยื่นขอกำหนดตำแหน่ง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7. ผู้ยื่นและวิทยากรที่ปรึกษาต้องรับผิด/ชอบผลงานร่วมกัน</a:t>
            </a: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/>
          </p:nvPr>
        </p:nvGraphicFramePr>
        <p:xfrm>
          <a:off x="179512" y="4869160"/>
          <a:ext cx="8769754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3621"/>
                <a:gridCol w="25061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รางวัลที่ปรึกษาเพื่อพัฒนาอาจารย์เข้าสู่ตำแหน่งทางวิชาการ</a:t>
                      </a:r>
                      <a:endParaRPr lang="th-TH" sz="24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เงินรางวัล (บาท)</a:t>
                      </a:r>
                      <a:endParaRPr lang="th-TH" sz="24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ตำแหน่งผู้ช่วยศาสตราจารย์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ไม่เกิน 50,000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ตำแหน่งรองศาสตราจารย์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ไม่เกิน 100,000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ตำแหน่งศาสตราจารย์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ไม่เกิน 200,000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สี่เหลี่ยมผืนผ้ามุมมน 5"/>
          <p:cNvSpPr/>
          <p:nvPr/>
        </p:nvSpPr>
        <p:spPr>
          <a:xfrm>
            <a:off x="186267" y="44624"/>
            <a:ext cx="4902200" cy="65193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8. เงินรางวัลวิทยากรที่ปรึกษา (พี่เลี้ยง)</a:t>
            </a:r>
            <a:endParaRPr lang="th-TH" sz="32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8013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" y="343243"/>
            <a:ext cx="8979244" cy="5986163"/>
          </a:xfrm>
        </p:spPr>
      </p:pic>
    </p:spTree>
    <p:extLst>
      <p:ext uri="{BB962C8B-B14F-4D97-AF65-F5344CB8AC3E}">
        <p14:creationId xmlns:p14="http://schemas.microsoft.com/office/powerpoint/2010/main" val="35841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รูปหกเหลี่ยม 5"/>
          <p:cNvSpPr/>
          <p:nvPr/>
        </p:nvSpPr>
        <p:spPr>
          <a:xfrm>
            <a:off x="419101" y="263611"/>
            <a:ext cx="7423321" cy="827657"/>
          </a:xfrm>
          <a:prstGeom prst="hexagon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ช่องทางการติดต่อ ผศ.ดร.วิทยา  เมฆขำ</a:t>
            </a:r>
            <a:endParaRPr lang="th-TH" sz="36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44700"/>
            <a:ext cx="1981200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70175"/>
            <a:ext cx="2209800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" y="3682905"/>
            <a:ext cx="2824843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SSRU\Desktop\งานท่านรองฯ\รูป ผศ.ดร.วิทยา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1295400"/>
            <a:ext cx="2336800" cy="3505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287" y="5638800"/>
            <a:ext cx="2735113" cy="95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5004731"/>
            <a:ext cx="1931987" cy="71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77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วงรี 4"/>
          <p:cNvSpPr/>
          <p:nvPr/>
        </p:nvSpPr>
        <p:spPr>
          <a:xfrm>
            <a:off x="3428992" y="3286124"/>
            <a:ext cx="2428892" cy="7143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ศูนย์รวม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ERP</a:t>
            </a:r>
            <a:endParaRPr lang="th-TH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357554" y="4714884"/>
            <a:ext cx="1643074" cy="4286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4.สถาบันวิจัย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000364" y="5643578"/>
            <a:ext cx="1000132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วิจัย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143372" y="5643578"/>
            <a:ext cx="1571636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บริการวิชาการ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481776" y="4500570"/>
            <a:ext cx="2500330" cy="42862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1.กองบริการการศึกษา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7358082" y="5214950"/>
            <a:ext cx="1428760" cy="35719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ภาระงานสอน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388688" y="5760576"/>
            <a:ext cx="1571636" cy="35719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ประเมินผลของ </a:t>
            </a:r>
            <a:r>
              <a:rPr lang="th-TH" sz="20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นศ.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85720" y="56592"/>
            <a:ext cx="1857388" cy="4286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2.คณะ/วิทยาลัย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971792" y="1214422"/>
            <a:ext cx="913872" cy="21431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มอค.</a:t>
            </a:r>
            <a:endParaRPr lang="th-TH" sz="1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966932" y="1571612"/>
            <a:ext cx="928694" cy="23399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สื่อการสอน</a:t>
            </a:r>
            <a:endParaRPr lang="th-TH" sz="1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610836" y="1928802"/>
            <a:ext cx="1643074" cy="21431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เอกสารประกอบการสอน</a:t>
            </a:r>
            <a:endParaRPr lang="th-TH" sz="1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714348" y="2285992"/>
            <a:ext cx="1428760" cy="3571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การพัฒนาตนเอง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428992" y="285728"/>
            <a:ext cx="2428892" cy="4286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3.กองบริหารงานบุคคล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214810" y="1357298"/>
            <a:ext cx="1428760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การศึกษา ป.เอก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4214810" y="857232"/>
            <a:ext cx="1643074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ผลงานทางวิชาการ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6789008" y="837792"/>
            <a:ext cx="1857388" cy="4286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6.สำนักศิลปะฯ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6643702" y="1695048"/>
            <a:ext cx="2071702" cy="948134"/>
          </a:xfrm>
          <a:prstGeom prst="rect">
            <a:avLst/>
          </a:prstGeom>
          <a:solidFill>
            <a:srgbClr val="00B050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กิจกรรมหลัก</a:t>
            </a:r>
          </a:p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งานมหาวิทยาลัย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714348" y="3214686"/>
            <a:ext cx="1714512" cy="3571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สมรรถนะหลัก /รอง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31" name="ตัวเชื่อมต่อหักมุม 30"/>
          <p:cNvCxnSpPr>
            <a:stCxn id="12" idx="1"/>
            <a:endCxn id="16" idx="1"/>
          </p:cNvCxnSpPr>
          <p:nvPr/>
        </p:nvCxnSpPr>
        <p:spPr>
          <a:xfrm rot="10800000" flipH="1" flipV="1">
            <a:off x="285720" y="270905"/>
            <a:ext cx="428628" cy="2193681"/>
          </a:xfrm>
          <a:prstGeom prst="bentConnector3">
            <a:avLst>
              <a:gd name="adj1" fmla="val -53333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ตัวเชื่อมต่อหักมุม 37"/>
          <p:cNvCxnSpPr>
            <a:stCxn id="17" idx="1"/>
            <a:endCxn id="19" idx="1"/>
          </p:cNvCxnSpPr>
          <p:nvPr/>
        </p:nvCxnSpPr>
        <p:spPr>
          <a:xfrm rot="10800000" flipH="1" flipV="1">
            <a:off x="3428992" y="500041"/>
            <a:ext cx="785818" cy="535785"/>
          </a:xfrm>
          <a:prstGeom prst="bentConnector3">
            <a:avLst>
              <a:gd name="adj1" fmla="val -29091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ตัวเชื่อมต่อหักมุม 39"/>
          <p:cNvCxnSpPr>
            <a:stCxn id="17" idx="1"/>
            <a:endCxn id="18" idx="1"/>
          </p:cNvCxnSpPr>
          <p:nvPr/>
        </p:nvCxnSpPr>
        <p:spPr>
          <a:xfrm rot="10800000" flipH="1" flipV="1">
            <a:off x="3428992" y="500041"/>
            <a:ext cx="785818" cy="1035851"/>
          </a:xfrm>
          <a:prstGeom prst="bentConnector3">
            <a:avLst>
              <a:gd name="adj1" fmla="val -29091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ตัวเชื่อมต่อหักมุม 43"/>
          <p:cNvCxnSpPr>
            <a:stCxn id="6" idx="2"/>
            <a:endCxn id="7" idx="0"/>
          </p:cNvCxnSpPr>
          <p:nvPr/>
        </p:nvCxnSpPr>
        <p:spPr>
          <a:xfrm rot="5400000">
            <a:off x="3589728" y="5054215"/>
            <a:ext cx="500066" cy="678661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ตัวเชื่อมต่อหักมุม 45"/>
          <p:cNvCxnSpPr>
            <a:stCxn id="6" idx="2"/>
            <a:endCxn id="8" idx="0"/>
          </p:cNvCxnSpPr>
          <p:nvPr/>
        </p:nvCxnSpPr>
        <p:spPr>
          <a:xfrm rot="16200000" flipH="1">
            <a:off x="4304107" y="5018495"/>
            <a:ext cx="500066" cy="750099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ตัวเชื่อมต่อหักมุม 47"/>
          <p:cNvCxnSpPr>
            <a:stCxn id="9" idx="2"/>
            <a:endCxn id="10" idx="0"/>
          </p:cNvCxnSpPr>
          <p:nvPr/>
        </p:nvCxnSpPr>
        <p:spPr>
          <a:xfrm rot="16200000" flipH="1">
            <a:off x="7759325" y="4901813"/>
            <a:ext cx="285752" cy="340521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ตัวเชื่อมต่อหักมุม 49"/>
          <p:cNvCxnSpPr>
            <a:stCxn id="9" idx="2"/>
            <a:endCxn id="11" idx="0"/>
          </p:cNvCxnSpPr>
          <p:nvPr/>
        </p:nvCxnSpPr>
        <p:spPr>
          <a:xfrm rot="5400000">
            <a:off x="7037535" y="5066170"/>
            <a:ext cx="831378" cy="557435"/>
          </a:xfrm>
          <a:prstGeom prst="bentConnector3">
            <a:avLst>
              <a:gd name="adj1" fmla="val 2594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ตัวเชื่อมต่อหักมุม 59"/>
          <p:cNvCxnSpPr>
            <a:stCxn id="12" idx="1"/>
            <a:endCxn id="23" idx="1"/>
          </p:cNvCxnSpPr>
          <p:nvPr/>
        </p:nvCxnSpPr>
        <p:spPr>
          <a:xfrm rot="10800000" flipH="1" flipV="1">
            <a:off x="285720" y="270905"/>
            <a:ext cx="428628" cy="3122375"/>
          </a:xfrm>
          <a:prstGeom prst="bentConnector3">
            <a:avLst>
              <a:gd name="adj1" fmla="val -53333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รูปร่าง 64"/>
          <p:cNvCxnSpPr>
            <a:stCxn id="17" idx="3"/>
            <a:endCxn id="5" idx="7"/>
          </p:cNvCxnSpPr>
          <p:nvPr/>
        </p:nvCxnSpPr>
        <p:spPr>
          <a:xfrm flipH="1">
            <a:off x="5502181" y="500042"/>
            <a:ext cx="355703" cy="2890700"/>
          </a:xfrm>
          <a:prstGeom prst="bentConnector4">
            <a:avLst>
              <a:gd name="adj1" fmla="val -64267"/>
              <a:gd name="adj2" fmla="val 91768"/>
            </a:avLst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ตัวเชื่อมต่อหักมุม 68"/>
          <p:cNvCxnSpPr>
            <a:stCxn id="20" idx="3"/>
            <a:endCxn id="5" idx="6"/>
          </p:cNvCxnSpPr>
          <p:nvPr/>
        </p:nvCxnSpPr>
        <p:spPr>
          <a:xfrm flipH="1">
            <a:off x="5857884" y="1052106"/>
            <a:ext cx="2788512" cy="2591208"/>
          </a:xfrm>
          <a:prstGeom prst="bentConnector3">
            <a:avLst>
              <a:gd name="adj1" fmla="val -8198"/>
            </a:avLst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ตัวเชื่อมต่อหักมุม 70"/>
          <p:cNvCxnSpPr>
            <a:stCxn id="6" idx="0"/>
            <a:endCxn id="5" idx="4"/>
          </p:cNvCxnSpPr>
          <p:nvPr/>
        </p:nvCxnSpPr>
        <p:spPr>
          <a:xfrm rot="5400000" flipH="1" flipV="1">
            <a:off x="4054074" y="4125521"/>
            <a:ext cx="714380" cy="46434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ตัวเชื่อมต่อหักมุม 72"/>
          <p:cNvCxnSpPr>
            <a:stCxn id="9" idx="0"/>
            <a:endCxn id="5" idx="5"/>
          </p:cNvCxnSpPr>
          <p:nvPr/>
        </p:nvCxnSpPr>
        <p:spPr>
          <a:xfrm rot="16200000" flipV="1">
            <a:off x="6314719" y="3083348"/>
            <a:ext cx="604684" cy="222976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สี่เหลี่ยมผืนผ้า 73"/>
          <p:cNvSpPr/>
          <p:nvPr/>
        </p:nvSpPr>
        <p:spPr>
          <a:xfrm>
            <a:off x="4214810" y="1857364"/>
            <a:ext cx="1357322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นำเสนอ/ตีพิมพ์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77" name="ตัวเชื่อมต่อหักมุม 76"/>
          <p:cNvCxnSpPr>
            <a:stCxn id="17" idx="1"/>
            <a:endCxn id="74" idx="1"/>
          </p:cNvCxnSpPr>
          <p:nvPr/>
        </p:nvCxnSpPr>
        <p:spPr>
          <a:xfrm rot="10800000" flipH="1" flipV="1">
            <a:off x="3428992" y="500041"/>
            <a:ext cx="785818" cy="1535917"/>
          </a:xfrm>
          <a:prstGeom prst="bentConnector3">
            <a:avLst>
              <a:gd name="adj1" fmla="val -29091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สี่เหลี่ยมผืนผ้า 77"/>
          <p:cNvSpPr/>
          <p:nvPr/>
        </p:nvSpPr>
        <p:spPr>
          <a:xfrm>
            <a:off x="4214810" y="2338380"/>
            <a:ext cx="1428760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การพัฒนาตนเอง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82" name="ตัวเชื่อมต่อหักมุม 81"/>
          <p:cNvCxnSpPr>
            <a:stCxn id="17" idx="1"/>
            <a:endCxn id="78" idx="1"/>
          </p:cNvCxnSpPr>
          <p:nvPr/>
        </p:nvCxnSpPr>
        <p:spPr>
          <a:xfrm rot="10800000" flipH="1" flipV="1">
            <a:off x="3428992" y="500041"/>
            <a:ext cx="785818" cy="2016933"/>
          </a:xfrm>
          <a:prstGeom prst="bentConnector3">
            <a:avLst>
              <a:gd name="adj1" fmla="val -29091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รูปร่าง 44"/>
          <p:cNvCxnSpPr>
            <a:stCxn id="16" idx="3"/>
            <a:endCxn id="78" idx="2"/>
          </p:cNvCxnSpPr>
          <p:nvPr/>
        </p:nvCxnSpPr>
        <p:spPr>
          <a:xfrm>
            <a:off x="2143108" y="2464587"/>
            <a:ext cx="2786082" cy="230983"/>
          </a:xfrm>
          <a:prstGeom prst="bentConnector4">
            <a:avLst>
              <a:gd name="adj1" fmla="val 18718"/>
              <a:gd name="adj2" fmla="val 174226"/>
            </a:avLst>
          </a:prstGeom>
          <a:ln w="28575">
            <a:solidFill>
              <a:srgbClr val="7030A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สี่เหลี่ยมผืนผ้า 52"/>
          <p:cNvSpPr/>
          <p:nvPr/>
        </p:nvSpPr>
        <p:spPr>
          <a:xfrm>
            <a:off x="214282" y="5715016"/>
            <a:ext cx="2286016" cy="428628"/>
          </a:xfrm>
          <a:prstGeom prst="rect">
            <a:avLst/>
          </a:prstGeom>
          <a:solidFill>
            <a:srgbClr val="1803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5.ฝ่ายทรัพย์สิน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4" name="สี่เหลี่ยมผืนผ้า 53"/>
          <p:cNvSpPr/>
          <p:nvPr/>
        </p:nvSpPr>
        <p:spPr>
          <a:xfrm>
            <a:off x="142844" y="6429396"/>
            <a:ext cx="1000132" cy="357190"/>
          </a:xfrm>
          <a:prstGeom prst="rect">
            <a:avLst/>
          </a:prstGeom>
          <a:solidFill>
            <a:srgbClr val="1803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วิจัย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56" name="ตัวเชื่อมต่อหักมุม 55"/>
          <p:cNvCxnSpPr>
            <a:stCxn id="53" idx="2"/>
            <a:endCxn id="54" idx="0"/>
          </p:cNvCxnSpPr>
          <p:nvPr/>
        </p:nvCxnSpPr>
        <p:spPr>
          <a:xfrm rot="5400000">
            <a:off x="857224" y="5929330"/>
            <a:ext cx="285752" cy="714380"/>
          </a:xfrm>
          <a:prstGeom prst="bentConnector3">
            <a:avLst>
              <a:gd name="adj1" fmla="val 50000"/>
            </a:avLst>
          </a:prstGeom>
          <a:ln w="190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สี่เหลี่ยมผืนผ้า 67"/>
          <p:cNvSpPr/>
          <p:nvPr/>
        </p:nvSpPr>
        <p:spPr>
          <a:xfrm>
            <a:off x="1285852" y="6429396"/>
            <a:ext cx="1571636" cy="357190"/>
          </a:xfrm>
          <a:prstGeom prst="rect">
            <a:avLst/>
          </a:prstGeom>
          <a:solidFill>
            <a:srgbClr val="1803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บริการวิชาการ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79" name="ตัวเชื่อมต่อหักมุม 78"/>
          <p:cNvCxnSpPr>
            <a:stCxn id="53" idx="2"/>
            <a:endCxn id="68" idx="0"/>
          </p:cNvCxnSpPr>
          <p:nvPr/>
        </p:nvCxnSpPr>
        <p:spPr>
          <a:xfrm rot="16200000" flipH="1">
            <a:off x="1571604" y="5929330"/>
            <a:ext cx="285752" cy="714380"/>
          </a:xfrm>
          <a:prstGeom prst="bentConnector3">
            <a:avLst>
              <a:gd name="adj1" fmla="val 50000"/>
            </a:avLst>
          </a:prstGeom>
          <a:ln w="190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สี่เหลี่ยมผืนผ้า 79"/>
          <p:cNvSpPr/>
          <p:nvPr/>
        </p:nvSpPr>
        <p:spPr>
          <a:xfrm>
            <a:off x="714348" y="4929198"/>
            <a:ext cx="178595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อธิการบดี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83" name="ตัวเชื่อมต่อหักมุม 82"/>
          <p:cNvCxnSpPr>
            <a:stCxn id="53" idx="0"/>
            <a:endCxn id="80" idx="2"/>
          </p:cNvCxnSpPr>
          <p:nvPr/>
        </p:nvCxnSpPr>
        <p:spPr>
          <a:xfrm rot="5400000" flipH="1" flipV="1">
            <a:off x="1303711" y="5411405"/>
            <a:ext cx="357190" cy="250033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ตัวเชื่อมต่อหักมุม 84"/>
          <p:cNvCxnSpPr>
            <a:stCxn id="80" idx="3"/>
            <a:endCxn id="6" idx="1"/>
          </p:cNvCxnSpPr>
          <p:nvPr/>
        </p:nvCxnSpPr>
        <p:spPr>
          <a:xfrm flipV="1">
            <a:off x="2500298" y="4929198"/>
            <a:ext cx="857256" cy="214314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ตัวเชื่อมต่อหักมุม 87"/>
          <p:cNvCxnSpPr>
            <a:stCxn id="12" idx="3"/>
            <a:endCxn id="5" idx="2"/>
          </p:cNvCxnSpPr>
          <p:nvPr/>
        </p:nvCxnSpPr>
        <p:spPr>
          <a:xfrm>
            <a:off x="2143108" y="270906"/>
            <a:ext cx="1285884" cy="337240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สี่เหลี่ยมผืนผ้า 90"/>
          <p:cNvSpPr/>
          <p:nvPr/>
        </p:nvSpPr>
        <p:spPr>
          <a:xfrm>
            <a:off x="714348" y="2786058"/>
            <a:ext cx="1428760" cy="3571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ศิลปวัฒนฯ</a:t>
            </a:r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คณะ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95" name="ตัวเชื่อมต่อหักมุม 94"/>
          <p:cNvCxnSpPr>
            <a:stCxn id="12" idx="1"/>
            <a:endCxn id="91" idx="1"/>
          </p:cNvCxnSpPr>
          <p:nvPr/>
        </p:nvCxnSpPr>
        <p:spPr>
          <a:xfrm rot="10800000" flipH="1" flipV="1">
            <a:off x="285720" y="270905"/>
            <a:ext cx="428628" cy="2693747"/>
          </a:xfrm>
          <a:prstGeom prst="bentConnector3">
            <a:avLst>
              <a:gd name="adj1" fmla="val -53333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ตัวเชื่อมต่อหักมุม 96"/>
          <p:cNvCxnSpPr>
            <a:stCxn id="91" idx="3"/>
            <a:endCxn id="66" idx="0"/>
          </p:cNvCxnSpPr>
          <p:nvPr/>
        </p:nvCxnSpPr>
        <p:spPr>
          <a:xfrm>
            <a:off x="2143108" y="2964653"/>
            <a:ext cx="2428892" cy="279681"/>
          </a:xfrm>
          <a:prstGeom prst="bentConnector2">
            <a:avLst/>
          </a:prstGeom>
          <a:ln w="28575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ตัวเชื่อมต่อหักมุม 102"/>
          <p:cNvCxnSpPr>
            <a:stCxn id="20" idx="2"/>
            <a:endCxn id="21" idx="0"/>
          </p:cNvCxnSpPr>
          <p:nvPr/>
        </p:nvCxnSpPr>
        <p:spPr>
          <a:xfrm rot="5400000">
            <a:off x="7484314" y="1461660"/>
            <a:ext cx="428628" cy="38149"/>
          </a:xfrm>
          <a:prstGeom prst="bentConnector3">
            <a:avLst>
              <a:gd name="adj1" fmla="val 50000"/>
            </a:avLst>
          </a:prstGeom>
          <a:ln w="190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สี่เหลี่ยมผืนผ้า 104"/>
          <p:cNvSpPr/>
          <p:nvPr/>
        </p:nvSpPr>
        <p:spPr>
          <a:xfrm>
            <a:off x="895494" y="716786"/>
            <a:ext cx="1071570" cy="3571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website</a:t>
            </a:r>
            <a:endParaRPr lang="th-TH" sz="2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16" name="ตัวเชื่อมต่อหักมุม 115"/>
          <p:cNvCxnSpPr>
            <a:stCxn id="105" idx="2"/>
            <a:endCxn id="13" idx="0"/>
          </p:cNvCxnSpPr>
          <p:nvPr/>
        </p:nvCxnSpPr>
        <p:spPr>
          <a:xfrm rot="5400000">
            <a:off x="1359781" y="1142924"/>
            <a:ext cx="140446" cy="255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ตัวเชื่อมต่อหักมุม 118"/>
          <p:cNvCxnSpPr>
            <a:stCxn id="13" idx="2"/>
            <a:endCxn id="14" idx="0"/>
          </p:cNvCxnSpPr>
          <p:nvPr/>
        </p:nvCxnSpPr>
        <p:spPr>
          <a:xfrm rot="16200000" flipH="1">
            <a:off x="1358565" y="1498898"/>
            <a:ext cx="142876" cy="255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ตัวเชื่อมต่อหักมุม 120"/>
          <p:cNvCxnSpPr>
            <a:stCxn id="14" idx="2"/>
            <a:endCxn id="15" idx="0"/>
          </p:cNvCxnSpPr>
          <p:nvPr/>
        </p:nvCxnSpPr>
        <p:spPr>
          <a:xfrm rot="16200000" flipH="1">
            <a:off x="1370229" y="1866658"/>
            <a:ext cx="123194" cy="109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ตัวเชื่อมต่อหักมุม 128"/>
          <p:cNvCxnSpPr>
            <a:stCxn id="12" idx="1"/>
            <a:endCxn id="105" idx="1"/>
          </p:cNvCxnSpPr>
          <p:nvPr/>
        </p:nvCxnSpPr>
        <p:spPr>
          <a:xfrm rot="10800000" flipH="1" flipV="1">
            <a:off x="285720" y="270905"/>
            <a:ext cx="609774" cy="624475"/>
          </a:xfrm>
          <a:prstGeom prst="bentConnector3">
            <a:avLst>
              <a:gd name="adj1" fmla="val -37489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รูปร่าง 133"/>
          <p:cNvCxnSpPr>
            <a:stCxn id="15" idx="3"/>
            <a:endCxn id="12" idx="2"/>
          </p:cNvCxnSpPr>
          <p:nvPr/>
        </p:nvCxnSpPr>
        <p:spPr>
          <a:xfrm flipH="1" flipV="1">
            <a:off x="1214414" y="485220"/>
            <a:ext cx="1039496" cy="1550739"/>
          </a:xfrm>
          <a:prstGeom prst="bentConnector4">
            <a:avLst>
              <a:gd name="adj1" fmla="val -21991"/>
              <a:gd name="adj2" fmla="val 90169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ตัวเชื่อมต่อหักมุม 61"/>
          <p:cNvCxnSpPr>
            <a:stCxn id="6" idx="3"/>
            <a:endCxn id="74" idx="3"/>
          </p:cNvCxnSpPr>
          <p:nvPr/>
        </p:nvCxnSpPr>
        <p:spPr>
          <a:xfrm flipV="1">
            <a:off x="5000628" y="2035959"/>
            <a:ext cx="571504" cy="2893239"/>
          </a:xfrm>
          <a:prstGeom prst="bentConnector3">
            <a:avLst>
              <a:gd name="adj1" fmla="val 221509"/>
            </a:avLst>
          </a:prstGeom>
          <a:ln w="19050">
            <a:solidFill>
              <a:srgbClr val="00B0F0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สี่เหลี่ยมผืนผ้า 71"/>
          <p:cNvSpPr/>
          <p:nvPr/>
        </p:nvSpPr>
        <p:spPr>
          <a:xfrm>
            <a:off x="6143668" y="6357958"/>
            <a:ext cx="1643042" cy="35719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ผลงานทางวิชาการ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86" name="ตัวเชื่อมต่อหักมุม 85"/>
          <p:cNvCxnSpPr>
            <a:stCxn id="17" idx="3"/>
            <a:endCxn id="72" idx="3"/>
          </p:cNvCxnSpPr>
          <p:nvPr/>
        </p:nvCxnSpPr>
        <p:spPr>
          <a:xfrm>
            <a:off x="5857884" y="500042"/>
            <a:ext cx="1928826" cy="6036511"/>
          </a:xfrm>
          <a:prstGeom prst="bentConnector3">
            <a:avLst>
              <a:gd name="adj1" fmla="val 164626"/>
            </a:avLst>
          </a:prstGeom>
          <a:ln w="28575">
            <a:solidFill>
              <a:srgbClr val="7030A0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ตัวเชื่อมต่อหักมุม 92"/>
          <p:cNvCxnSpPr>
            <a:stCxn id="9" idx="2"/>
            <a:endCxn id="72" idx="1"/>
          </p:cNvCxnSpPr>
          <p:nvPr/>
        </p:nvCxnSpPr>
        <p:spPr>
          <a:xfrm rot="5400000">
            <a:off x="6134128" y="4938739"/>
            <a:ext cx="1607355" cy="1588273"/>
          </a:xfrm>
          <a:prstGeom prst="bentConnector4">
            <a:avLst>
              <a:gd name="adj1" fmla="val 7704"/>
              <a:gd name="adj2" fmla="val 114393"/>
            </a:avLst>
          </a:prstGeom>
          <a:ln w="19050">
            <a:solidFill>
              <a:srgbClr val="7030A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91"/>
          <p:cNvSpPr txBox="1"/>
          <p:nvPr/>
        </p:nvSpPr>
        <p:spPr>
          <a:xfrm>
            <a:off x="4214810" y="324433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35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7" name="สี่เหลี่ยมผืนผ้า 66"/>
          <p:cNvSpPr/>
          <p:nvPr/>
        </p:nvSpPr>
        <p:spPr>
          <a:xfrm>
            <a:off x="142844" y="3714752"/>
            <a:ext cx="1928826" cy="4286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7.กองแผน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4" name="สี่เหลี่ยมผืนผ้า 83"/>
          <p:cNvSpPr/>
          <p:nvPr/>
        </p:nvSpPr>
        <p:spPr>
          <a:xfrm>
            <a:off x="500034" y="4409450"/>
            <a:ext cx="928694" cy="23399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กพร.</a:t>
            </a:r>
            <a:endParaRPr lang="th-TH" sz="1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7" name="สี่เหลี่ยมผืนผ้า 86"/>
          <p:cNvSpPr/>
          <p:nvPr/>
        </p:nvSpPr>
        <p:spPr>
          <a:xfrm>
            <a:off x="1785918" y="4286256"/>
            <a:ext cx="928694" cy="23399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ประกัน</a:t>
            </a:r>
            <a:endParaRPr lang="th-TH" sz="1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9" name="สี่เหลี่ยมผืนผ้า 88"/>
          <p:cNvSpPr/>
          <p:nvPr/>
        </p:nvSpPr>
        <p:spPr>
          <a:xfrm>
            <a:off x="3000364" y="4286256"/>
            <a:ext cx="928694" cy="23399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Agenda</a:t>
            </a:r>
            <a:endParaRPr lang="th-TH" sz="1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92" name="ตัวเชื่อมต่อหักมุม 91"/>
          <p:cNvCxnSpPr>
            <a:stCxn id="67" idx="2"/>
            <a:endCxn id="84" idx="0"/>
          </p:cNvCxnSpPr>
          <p:nvPr/>
        </p:nvCxnSpPr>
        <p:spPr>
          <a:xfrm rot="5400000">
            <a:off x="902784" y="4204977"/>
            <a:ext cx="266070" cy="142876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ตัวเชื่อมต่อหักมุม 95"/>
          <p:cNvCxnSpPr>
            <a:stCxn id="84" idx="3"/>
            <a:endCxn id="87" idx="1"/>
          </p:cNvCxnSpPr>
          <p:nvPr/>
        </p:nvCxnSpPr>
        <p:spPr>
          <a:xfrm flipV="1">
            <a:off x="1428728" y="4403254"/>
            <a:ext cx="357190" cy="123194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ตัวเชื่อมต่อหักมุม 98"/>
          <p:cNvCxnSpPr>
            <a:stCxn id="87" idx="3"/>
            <a:endCxn id="89" idx="1"/>
          </p:cNvCxnSpPr>
          <p:nvPr/>
        </p:nvCxnSpPr>
        <p:spPr>
          <a:xfrm>
            <a:off x="2714612" y="4403254"/>
            <a:ext cx="285752" cy="1588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รูปร่าง 103"/>
          <p:cNvCxnSpPr>
            <a:stCxn id="67" idx="3"/>
            <a:endCxn id="5" idx="3"/>
          </p:cNvCxnSpPr>
          <p:nvPr/>
        </p:nvCxnSpPr>
        <p:spPr>
          <a:xfrm flipV="1">
            <a:off x="2071670" y="3895886"/>
            <a:ext cx="1713025" cy="33180"/>
          </a:xfrm>
          <a:prstGeom prst="bentConnector4">
            <a:avLst>
              <a:gd name="adj1" fmla="val 39618"/>
              <a:gd name="adj2" fmla="val -588969"/>
            </a:avLst>
          </a:prstGeom>
          <a:ln w="28575"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ตัวเชื่อมต่อหักมุม 3"/>
          <p:cNvCxnSpPr/>
          <p:nvPr/>
        </p:nvCxnSpPr>
        <p:spPr>
          <a:xfrm rot="10800000" flipV="1">
            <a:off x="5680032" y="3177698"/>
            <a:ext cx="1108976" cy="251302"/>
          </a:xfrm>
          <a:prstGeom prst="bentConnector3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สี่เหลี่ยมผืนผ้า 74"/>
          <p:cNvSpPr/>
          <p:nvPr/>
        </p:nvSpPr>
        <p:spPr>
          <a:xfrm>
            <a:off x="6789008" y="2852937"/>
            <a:ext cx="1857388" cy="629642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8.สสสร.</a:t>
            </a:r>
          </a:p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ภาษาอังกฤษ</a:t>
            </a:r>
          </a:p>
        </p:txBody>
      </p:sp>
    </p:spTree>
    <p:extLst>
      <p:ext uri="{BB962C8B-B14F-4D97-AF65-F5344CB8AC3E}">
        <p14:creationId xmlns:p14="http://schemas.microsoft.com/office/powerpoint/2010/main" val="215779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74" grpId="0" animBg="1"/>
      <p:bldP spid="78" grpId="0" animBg="1"/>
      <p:bldP spid="53" grpId="0" animBg="1"/>
      <p:bldP spid="54" grpId="0" animBg="1"/>
      <p:bldP spid="68" grpId="0" animBg="1"/>
      <p:bldP spid="80" grpId="0" animBg="1"/>
      <p:bldP spid="91" grpId="0" animBg="1"/>
      <p:bldP spid="105" grpId="0" animBg="1"/>
      <p:bldP spid="72" grpId="0" animBg="1"/>
      <p:bldP spid="67" grpId="0" animBg="1"/>
      <p:bldP spid="84" grpId="0" animBg="1"/>
      <p:bldP spid="87" grpId="0" animBg="1"/>
      <p:bldP spid="89" grpId="0" animBg="1"/>
      <p:bldP spid="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มุมมน 4"/>
          <p:cNvSpPr/>
          <p:nvPr/>
        </p:nvSpPr>
        <p:spPr>
          <a:xfrm>
            <a:off x="3732350" y="1782011"/>
            <a:ext cx="2220775" cy="521254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สายวิชาการ </a:t>
            </a:r>
          </a:p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(แบบ ปม.1)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มุมมน 24"/>
          <p:cNvSpPr/>
          <p:nvPr/>
        </p:nvSpPr>
        <p:spPr>
          <a:xfrm>
            <a:off x="2901946" y="2934139"/>
            <a:ext cx="1547696" cy="50006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ผลสัมฤทธิ์ของงาน 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มุมมน 25"/>
          <p:cNvSpPr/>
          <p:nvPr/>
        </p:nvSpPr>
        <p:spPr>
          <a:xfrm>
            <a:off x="5688028" y="2931716"/>
            <a:ext cx="1143008" cy="50006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สมรรถนะ 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8655" y="935269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100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9447" y="225324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90 คะแนน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0802" y="2303265"/>
            <a:ext cx="136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10 คะแนน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028" y="35913"/>
            <a:ext cx="8964487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การประเมินผลการปฏิบัติราชการ ตำแหน่ง</a:t>
            </a:r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สายวิชาการ 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ปีงบประมาณ 2561</a:t>
            </a:r>
            <a:endParaRPr lang="th-TH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วงรี 11"/>
          <p:cNvSpPr/>
          <p:nvPr/>
        </p:nvSpPr>
        <p:spPr>
          <a:xfrm>
            <a:off x="5402276" y="3789040"/>
            <a:ext cx="1714512" cy="54415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สมรรถนะหลัก </a:t>
            </a:r>
          </a:p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5 คะแนน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วงรี 12"/>
          <p:cNvSpPr/>
          <p:nvPr/>
        </p:nvSpPr>
        <p:spPr>
          <a:xfrm>
            <a:off x="5402276" y="4706436"/>
            <a:ext cx="1714512" cy="5681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สมรรถนะรอง </a:t>
            </a:r>
          </a:p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5 คะแนน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วงรี 13"/>
          <p:cNvSpPr/>
          <p:nvPr/>
        </p:nvSpPr>
        <p:spPr>
          <a:xfrm>
            <a:off x="2573446" y="3645024"/>
            <a:ext cx="2214578" cy="584261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การเรียนการสอน </a:t>
            </a:r>
          </a:p>
          <a:p>
            <a:pPr algn="ct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35 คะแนน</a:t>
            </a:r>
            <a:endParaRPr lang="th-TH" sz="1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วงรี 14"/>
          <p:cNvSpPr/>
          <p:nvPr/>
        </p:nvSpPr>
        <p:spPr>
          <a:xfrm>
            <a:off x="2750995" y="4437112"/>
            <a:ext cx="1857388" cy="576065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การวิจัย</a:t>
            </a:r>
          </a:p>
          <a:p>
            <a:pPr algn="ct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33 คะแนน</a:t>
            </a:r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วงรี 15"/>
          <p:cNvSpPr/>
          <p:nvPr/>
        </p:nvSpPr>
        <p:spPr>
          <a:xfrm>
            <a:off x="2506550" y="5229200"/>
            <a:ext cx="2357454" cy="787804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บริการวิชาการและ   </a:t>
            </a:r>
          </a:p>
          <a:p>
            <a:pPr algn="ct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ทำนุศิลปวัฒนธรรม </a:t>
            </a:r>
          </a:p>
          <a:p>
            <a:pPr algn="ct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12  คะแนน </a:t>
            </a:r>
          </a:p>
        </p:txBody>
      </p:sp>
      <p:cxnSp>
        <p:nvCxnSpPr>
          <p:cNvPr id="17" name="ตัวเชื่อมต่อหักมุม 16"/>
          <p:cNvCxnSpPr/>
          <p:nvPr/>
        </p:nvCxnSpPr>
        <p:spPr>
          <a:xfrm rot="5400000">
            <a:off x="4639722" y="1625246"/>
            <a:ext cx="357190" cy="158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วงรี 17"/>
          <p:cNvSpPr/>
          <p:nvPr/>
        </p:nvSpPr>
        <p:spPr>
          <a:xfrm rot="16200000">
            <a:off x="-607255" y="3971700"/>
            <a:ext cx="3357586" cy="100013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ได้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จากระบบ </a:t>
            </a: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8</a:t>
            </a:r>
            <a: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หน่วยงาน</a:t>
            </a:r>
            <a:endParaRPr lang="th-TH" sz="2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วงเล็บปีกกาซ้าย 18"/>
          <p:cNvSpPr/>
          <p:nvPr/>
        </p:nvSpPr>
        <p:spPr>
          <a:xfrm rot="10800000">
            <a:off x="1581130" y="2812024"/>
            <a:ext cx="785818" cy="328614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วงรี 19"/>
          <p:cNvSpPr/>
          <p:nvPr/>
        </p:nvSpPr>
        <p:spPr>
          <a:xfrm rot="16200000">
            <a:off x="6968481" y="3631043"/>
            <a:ext cx="2990739" cy="92565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ได้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จากผู้บริหาร</a:t>
            </a:r>
            <a: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ประเมิน</a:t>
            </a:r>
            <a:endParaRPr lang="th-TH" sz="2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วงเล็บปีกกาซ้าย 20"/>
          <p:cNvSpPr/>
          <p:nvPr/>
        </p:nvSpPr>
        <p:spPr>
          <a:xfrm>
            <a:off x="7258452" y="2954979"/>
            <a:ext cx="544583" cy="231962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สี่เหลี่ยมมุมมน 28"/>
          <p:cNvSpPr/>
          <p:nvPr/>
        </p:nvSpPr>
        <p:spPr>
          <a:xfrm>
            <a:off x="2795575" y="692696"/>
            <a:ext cx="4071966" cy="6741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แบบรายงานสรุปคะแนนการประเมินผลการปฏิบัติราชการ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วงรี 22"/>
          <p:cNvSpPr/>
          <p:nvPr/>
        </p:nvSpPr>
        <p:spPr>
          <a:xfrm>
            <a:off x="5404639" y="5661248"/>
            <a:ext cx="1714512" cy="70489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ภาษาอังกฤษ </a:t>
            </a:r>
          </a:p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10 คะแนน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7" name="ตัวเชื่อมต่อหักมุม 26"/>
          <p:cNvCxnSpPr>
            <a:stCxn id="5" idx="2"/>
            <a:endCxn id="6" idx="0"/>
          </p:cNvCxnSpPr>
          <p:nvPr/>
        </p:nvCxnSpPr>
        <p:spPr>
          <a:xfrm rot="5400000">
            <a:off x="3943829" y="2035230"/>
            <a:ext cx="630874" cy="1166944"/>
          </a:xfrm>
          <a:prstGeom prst="bent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/>
          <p:cNvCxnSpPr>
            <a:stCxn id="6" idx="2"/>
            <a:endCxn id="14" idx="0"/>
          </p:cNvCxnSpPr>
          <p:nvPr/>
        </p:nvCxnSpPr>
        <p:spPr>
          <a:xfrm>
            <a:off x="3675794" y="3434205"/>
            <a:ext cx="4941" cy="21081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ลูกศรเชื่อมต่อแบบตรง 28"/>
          <p:cNvCxnSpPr>
            <a:stCxn id="14" idx="4"/>
            <a:endCxn id="15" idx="0"/>
          </p:cNvCxnSpPr>
          <p:nvPr/>
        </p:nvCxnSpPr>
        <p:spPr>
          <a:xfrm flipH="1">
            <a:off x="3679689" y="4229285"/>
            <a:ext cx="1046" cy="2078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ลูกศรเชื่อมต่อแบบตรง 29"/>
          <p:cNvCxnSpPr>
            <a:stCxn id="15" idx="4"/>
            <a:endCxn id="16" idx="0"/>
          </p:cNvCxnSpPr>
          <p:nvPr/>
        </p:nvCxnSpPr>
        <p:spPr>
          <a:xfrm>
            <a:off x="3679689" y="5013177"/>
            <a:ext cx="5588" cy="21602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ตัวเชื่อมต่อหักมุม 30"/>
          <p:cNvCxnSpPr>
            <a:stCxn id="5" idx="2"/>
            <a:endCxn id="7" idx="0"/>
          </p:cNvCxnSpPr>
          <p:nvPr/>
        </p:nvCxnSpPr>
        <p:spPr>
          <a:xfrm rot="16200000" flipH="1">
            <a:off x="5236910" y="1909093"/>
            <a:ext cx="628451" cy="1416794"/>
          </a:xfrm>
          <a:prstGeom prst="bent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ลูกศรเชื่อมต่อแบบตรง 31"/>
          <p:cNvCxnSpPr>
            <a:stCxn id="7" idx="2"/>
            <a:endCxn id="12" idx="0"/>
          </p:cNvCxnSpPr>
          <p:nvPr/>
        </p:nvCxnSpPr>
        <p:spPr>
          <a:xfrm>
            <a:off x="6259532" y="3431782"/>
            <a:ext cx="0" cy="3572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ลูกศรเชื่อมต่อแบบตรง 32"/>
          <p:cNvCxnSpPr>
            <a:stCxn id="12" idx="4"/>
            <a:endCxn id="13" idx="0"/>
          </p:cNvCxnSpPr>
          <p:nvPr/>
        </p:nvCxnSpPr>
        <p:spPr>
          <a:xfrm>
            <a:off x="6259532" y="4333198"/>
            <a:ext cx="0" cy="3732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ตัวเชื่อมต่อหักมุม 24"/>
          <p:cNvCxnSpPr>
            <a:stCxn id="23" idx="4"/>
            <a:endCxn id="18" idx="2"/>
          </p:cNvCxnSpPr>
          <p:nvPr/>
        </p:nvCxnSpPr>
        <p:spPr>
          <a:xfrm rot="5400000" flipH="1">
            <a:off x="3558926" y="3663172"/>
            <a:ext cx="215581" cy="5190357"/>
          </a:xfrm>
          <a:prstGeom prst="bentConnector3">
            <a:avLst>
              <a:gd name="adj1" fmla="val -106039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8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" name="ลูกศรขึ้น 33"/>
          <p:cNvSpPr/>
          <p:nvPr/>
        </p:nvSpPr>
        <p:spPr>
          <a:xfrm rot="8595750">
            <a:off x="2140711" y="1428962"/>
            <a:ext cx="472855" cy="93610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9" name="ลูกศรขึ้น 38"/>
          <p:cNvSpPr/>
          <p:nvPr/>
        </p:nvSpPr>
        <p:spPr>
          <a:xfrm rot="13990772">
            <a:off x="7117526" y="1648778"/>
            <a:ext cx="472855" cy="93610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0" name="ลูกศรขึ้น 39"/>
          <p:cNvSpPr/>
          <p:nvPr/>
        </p:nvSpPr>
        <p:spPr>
          <a:xfrm rot="15018213">
            <a:off x="7917435" y="723103"/>
            <a:ext cx="472855" cy="93610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1" name="ลูกศรขึ้น 40"/>
          <p:cNvSpPr/>
          <p:nvPr/>
        </p:nvSpPr>
        <p:spPr>
          <a:xfrm rot="13484575">
            <a:off x="7339038" y="5399215"/>
            <a:ext cx="472855" cy="93610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8347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4" grpId="0" animBg="1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มุมมน 4"/>
          <p:cNvSpPr/>
          <p:nvPr/>
        </p:nvSpPr>
        <p:spPr>
          <a:xfrm>
            <a:off x="1319669" y="2357054"/>
            <a:ext cx="2220775" cy="64294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สายวิชาการ </a:t>
            </a:r>
          </a:p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(แบบ ปม.1)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5820264" y="2357054"/>
            <a:ext cx="2071702" cy="64294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สายบริหาร </a:t>
            </a:r>
          </a:p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(แบบ ปม.3)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5391636" y="3785814"/>
            <a:ext cx="1464480" cy="50006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ผลสัมฤทธิ์ของงาน  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วงรี 7"/>
          <p:cNvSpPr/>
          <p:nvPr/>
        </p:nvSpPr>
        <p:spPr>
          <a:xfrm>
            <a:off x="5283264" y="4785946"/>
            <a:ext cx="1357322" cy="2857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err="1" smtClean="0">
                <a:latin typeface="TH SarabunPSK" pitchFamily="34" charset="-34"/>
                <a:cs typeface="TH SarabunPSK" pitchFamily="34" charset="-34"/>
              </a:rPr>
              <a:t>ก.พ.ร.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 30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วงรี 8"/>
          <p:cNvSpPr/>
          <p:nvPr/>
        </p:nvSpPr>
        <p:spPr>
          <a:xfrm>
            <a:off x="5192144" y="5515148"/>
            <a:ext cx="1541992" cy="2857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ประกันฯ  30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วงรี 9"/>
          <p:cNvSpPr/>
          <p:nvPr/>
        </p:nvSpPr>
        <p:spPr>
          <a:xfrm>
            <a:off x="5283264" y="6244350"/>
            <a:ext cx="1357322" cy="2857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Agenda 20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วงรี 10"/>
          <p:cNvSpPr/>
          <p:nvPr/>
        </p:nvSpPr>
        <p:spPr>
          <a:xfrm>
            <a:off x="7179108" y="4643446"/>
            <a:ext cx="1857388" cy="2857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สมรรถนะหลัก 10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วงรี 11"/>
          <p:cNvSpPr/>
          <p:nvPr/>
        </p:nvSpPr>
        <p:spPr>
          <a:xfrm>
            <a:off x="7193510" y="5360256"/>
            <a:ext cx="1854958" cy="33750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สมรรถนะรอง 10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3" name="ตัวเชื่อมต่อหักมุม 12"/>
          <p:cNvCxnSpPr>
            <a:endCxn id="5" idx="0"/>
          </p:cNvCxnSpPr>
          <p:nvPr/>
        </p:nvCxnSpPr>
        <p:spPr>
          <a:xfrm rot="5400000">
            <a:off x="3240812" y="760481"/>
            <a:ext cx="785819" cy="240732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หักมุม 13"/>
          <p:cNvCxnSpPr>
            <a:endCxn id="6" idx="0"/>
          </p:cNvCxnSpPr>
          <p:nvPr/>
        </p:nvCxnSpPr>
        <p:spPr>
          <a:xfrm rot="16200000" flipH="1">
            <a:off x="5453840" y="954778"/>
            <a:ext cx="785819" cy="201873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สี่เหลี่ยมมุมมน 24"/>
          <p:cNvSpPr/>
          <p:nvPr/>
        </p:nvSpPr>
        <p:spPr>
          <a:xfrm>
            <a:off x="533852" y="3571500"/>
            <a:ext cx="1547696" cy="50006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ผลสัมฤทธิ์ของงาน 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สี่เหลี่ยมมุมมน 25"/>
          <p:cNvSpPr/>
          <p:nvPr/>
        </p:nvSpPr>
        <p:spPr>
          <a:xfrm>
            <a:off x="3132311" y="3571500"/>
            <a:ext cx="1143008" cy="50006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สมรรถนะ 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สี่เหลี่ยมมุมมน 26"/>
          <p:cNvSpPr/>
          <p:nvPr/>
        </p:nvSpPr>
        <p:spPr>
          <a:xfrm>
            <a:off x="7606214" y="3785814"/>
            <a:ext cx="1143008" cy="50006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สมรรถนะ 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8" name="ตัวเชื่อมต่อหักมุม 17"/>
          <p:cNvCxnSpPr>
            <a:stCxn id="5" idx="2"/>
            <a:endCxn id="15" idx="0"/>
          </p:cNvCxnSpPr>
          <p:nvPr/>
        </p:nvCxnSpPr>
        <p:spPr>
          <a:xfrm rot="5400000">
            <a:off x="1583127" y="2724570"/>
            <a:ext cx="571504" cy="112235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หักมุม 18"/>
          <p:cNvCxnSpPr>
            <a:stCxn id="5" idx="2"/>
            <a:endCxn id="16" idx="0"/>
          </p:cNvCxnSpPr>
          <p:nvPr/>
        </p:nvCxnSpPr>
        <p:spPr>
          <a:xfrm rot="16200000" flipH="1">
            <a:off x="2781184" y="2648869"/>
            <a:ext cx="571504" cy="127375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หักมุม 19"/>
          <p:cNvCxnSpPr>
            <a:stCxn id="8" idx="4"/>
            <a:endCxn id="9" idx="0"/>
          </p:cNvCxnSpPr>
          <p:nvPr/>
        </p:nvCxnSpPr>
        <p:spPr>
          <a:xfrm rot="16200000" flipH="1">
            <a:off x="5740807" y="5292815"/>
            <a:ext cx="443450" cy="121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หักมุม 20"/>
          <p:cNvCxnSpPr/>
          <p:nvPr/>
        </p:nvCxnSpPr>
        <p:spPr>
          <a:xfrm rot="16200000" flipH="1">
            <a:off x="7963592" y="5160759"/>
            <a:ext cx="431058" cy="121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หักมุม 21"/>
          <p:cNvCxnSpPr>
            <a:stCxn id="9" idx="4"/>
            <a:endCxn id="10" idx="0"/>
          </p:cNvCxnSpPr>
          <p:nvPr/>
        </p:nvCxnSpPr>
        <p:spPr>
          <a:xfrm rot="5400000">
            <a:off x="5740808" y="6022018"/>
            <a:ext cx="443450" cy="121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83254" y="1638151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20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50108" y="167474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80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96116" y="92867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100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24358" y="198732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100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5852" y="339169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80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42626" y="198021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100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31" name="ตัวเชื่อมต่อหักมุม 30"/>
          <p:cNvCxnSpPr>
            <a:stCxn id="6" idx="2"/>
            <a:endCxn id="7" idx="0"/>
          </p:cNvCxnSpPr>
          <p:nvPr/>
        </p:nvCxnSpPr>
        <p:spPr>
          <a:xfrm rot="5400000">
            <a:off x="6097087" y="3026786"/>
            <a:ext cx="785818" cy="732239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ตัวเชื่อมต่อหักมุม 31"/>
          <p:cNvCxnSpPr>
            <a:stCxn id="6" idx="2"/>
            <a:endCxn id="17" idx="0"/>
          </p:cNvCxnSpPr>
          <p:nvPr/>
        </p:nvCxnSpPr>
        <p:spPr>
          <a:xfrm rot="16200000" flipH="1">
            <a:off x="7124007" y="2732103"/>
            <a:ext cx="785818" cy="132160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249156" y="337686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20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456" y="42532"/>
            <a:ext cx="9012746" cy="553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การประเมินผลการปฏิบัติราชการ ตำแหน่ง</a:t>
            </a:r>
            <a:r>
              <a:rPr lang="th-TH" sz="3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ผู้บริหารสายวิชาการ ปีงบประมาณ 2561</a:t>
            </a:r>
            <a:endParaRPr lang="th-TH" sz="30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5" name="วงรี 34"/>
          <p:cNvSpPr/>
          <p:nvPr/>
        </p:nvSpPr>
        <p:spPr>
          <a:xfrm>
            <a:off x="2858434" y="4417633"/>
            <a:ext cx="1714512" cy="35719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สมรรถนะหลัก 5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6" name="วงรี 35"/>
          <p:cNvSpPr/>
          <p:nvPr/>
        </p:nvSpPr>
        <p:spPr>
          <a:xfrm>
            <a:off x="2858434" y="5132013"/>
            <a:ext cx="1714512" cy="35719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สมรรถนะรอง 5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37" name="ตัวเชื่อมต่อหักมุม 36"/>
          <p:cNvCxnSpPr>
            <a:stCxn id="35" idx="4"/>
            <a:endCxn id="36" idx="0"/>
          </p:cNvCxnSpPr>
          <p:nvPr/>
        </p:nvCxnSpPr>
        <p:spPr>
          <a:xfrm rot="5400000">
            <a:off x="3537095" y="4953418"/>
            <a:ext cx="357190" cy="158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วงรี 37"/>
          <p:cNvSpPr/>
          <p:nvPr/>
        </p:nvSpPr>
        <p:spPr>
          <a:xfrm>
            <a:off x="274130" y="4298603"/>
            <a:ext cx="2214578" cy="35719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การเรียนการสอน 35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9" name="วงรี 38"/>
          <p:cNvSpPr/>
          <p:nvPr/>
        </p:nvSpPr>
        <p:spPr>
          <a:xfrm>
            <a:off x="383838" y="4869160"/>
            <a:ext cx="1857388" cy="35719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การวิจัย 33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" name="วงรี 39"/>
          <p:cNvSpPr/>
          <p:nvPr/>
        </p:nvSpPr>
        <p:spPr>
          <a:xfrm>
            <a:off x="131254" y="5445224"/>
            <a:ext cx="2357454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บริการวิชาการและ   ทำนุศิลปวัฒนธรรม 12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42" name="ตัวเชื่อมต่อหักมุม 41"/>
          <p:cNvCxnSpPr/>
          <p:nvPr/>
        </p:nvCxnSpPr>
        <p:spPr>
          <a:xfrm rot="16200000" flipH="1">
            <a:off x="3537933" y="4276487"/>
            <a:ext cx="365546" cy="228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ตัวเชื่อมต่อหักมุม 42"/>
          <p:cNvCxnSpPr>
            <a:endCxn id="8" idx="0"/>
          </p:cNvCxnSpPr>
          <p:nvPr/>
        </p:nvCxnSpPr>
        <p:spPr>
          <a:xfrm rot="16200000" flipH="1">
            <a:off x="5710469" y="4534489"/>
            <a:ext cx="500065" cy="284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ตัวเชื่อมต่อหักมุม 43"/>
          <p:cNvCxnSpPr/>
          <p:nvPr/>
        </p:nvCxnSpPr>
        <p:spPr>
          <a:xfrm rot="16200000" flipH="1">
            <a:off x="7987938" y="4467513"/>
            <a:ext cx="365546" cy="228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ตัวเชื่อมต่อหักมุม 44"/>
          <p:cNvCxnSpPr>
            <a:stCxn id="15" idx="2"/>
          </p:cNvCxnSpPr>
          <p:nvPr/>
        </p:nvCxnSpPr>
        <p:spPr>
          <a:xfrm rot="16200000" flipH="1">
            <a:off x="1195322" y="4183944"/>
            <a:ext cx="227037" cy="228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สี่เหลี่ยมมุมมน 49"/>
          <p:cNvSpPr/>
          <p:nvPr/>
        </p:nvSpPr>
        <p:spPr>
          <a:xfrm>
            <a:off x="214282" y="2285992"/>
            <a:ext cx="85725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/>
              <a:t>ระบบ</a:t>
            </a:r>
          </a:p>
          <a:p>
            <a:pPr algn="ctr"/>
            <a:r>
              <a:rPr lang="th-TH" sz="2400" b="1" dirty="0" smtClean="0"/>
              <a:t>(90)</a:t>
            </a:r>
            <a:endParaRPr lang="th-TH" sz="2400" b="1" dirty="0"/>
          </a:p>
        </p:txBody>
      </p:sp>
      <p:cxnSp>
        <p:nvCxnSpPr>
          <p:cNvPr id="48" name="ลูกศรเชื่อมต่อแบบตรง 47"/>
          <p:cNvCxnSpPr>
            <a:stCxn id="47" idx="2"/>
          </p:cNvCxnSpPr>
          <p:nvPr/>
        </p:nvCxnSpPr>
        <p:spPr>
          <a:xfrm rot="16200000" flipH="1">
            <a:off x="642910" y="3000372"/>
            <a:ext cx="357190" cy="3571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สี่เหลี่ยมมุมมน 64"/>
          <p:cNvSpPr/>
          <p:nvPr/>
        </p:nvSpPr>
        <p:spPr>
          <a:xfrm>
            <a:off x="3714744" y="2285992"/>
            <a:ext cx="92869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/>
              <a:t>ผู้บริหาร</a:t>
            </a:r>
          </a:p>
          <a:p>
            <a:pPr algn="ctr"/>
            <a:r>
              <a:rPr lang="th-TH" sz="2000" b="1" dirty="0" smtClean="0"/>
              <a:t>(10)</a:t>
            </a:r>
            <a:endParaRPr lang="th-TH" sz="2000" b="1" dirty="0"/>
          </a:p>
        </p:txBody>
      </p:sp>
      <p:cxnSp>
        <p:nvCxnSpPr>
          <p:cNvPr id="50" name="ลูกศรเชื่อมต่อแบบตรง 49"/>
          <p:cNvCxnSpPr>
            <a:stCxn id="49" idx="2"/>
          </p:cNvCxnSpPr>
          <p:nvPr/>
        </p:nvCxnSpPr>
        <p:spPr>
          <a:xfrm flipH="1">
            <a:off x="3926778" y="3000372"/>
            <a:ext cx="252313" cy="2126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สี่เหลี่ยมมุมมน 70"/>
          <p:cNvSpPr/>
          <p:nvPr/>
        </p:nvSpPr>
        <p:spPr>
          <a:xfrm>
            <a:off x="4857752" y="2285992"/>
            <a:ext cx="85725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/>
              <a:t>ระบบ</a:t>
            </a:r>
            <a:endParaRPr lang="th-TH" sz="2400" b="1" dirty="0"/>
          </a:p>
        </p:txBody>
      </p:sp>
      <p:cxnSp>
        <p:nvCxnSpPr>
          <p:cNvPr id="52" name="ลูกศรเชื่อมต่อแบบตรง 51"/>
          <p:cNvCxnSpPr/>
          <p:nvPr/>
        </p:nvCxnSpPr>
        <p:spPr>
          <a:xfrm>
            <a:off x="5357818" y="3000372"/>
            <a:ext cx="714380" cy="5000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สี่เหลี่ยมมุมมน 73"/>
          <p:cNvSpPr/>
          <p:nvPr/>
        </p:nvSpPr>
        <p:spPr>
          <a:xfrm>
            <a:off x="8072462" y="2357430"/>
            <a:ext cx="92869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/>
              <a:t>ผู้บริหาร</a:t>
            </a:r>
            <a:endParaRPr lang="th-TH" sz="2000" b="1" dirty="0"/>
          </a:p>
        </p:txBody>
      </p:sp>
      <p:cxnSp>
        <p:nvCxnSpPr>
          <p:cNvPr id="54" name="ลูกศรเชื่อมต่อแบบตรง 53"/>
          <p:cNvCxnSpPr/>
          <p:nvPr/>
        </p:nvCxnSpPr>
        <p:spPr>
          <a:xfrm rot="5400000">
            <a:off x="8232326" y="3197699"/>
            <a:ext cx="428629" cy="1768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สี่เหลี่ยมมุมมน 61"/>
          <p:cNvSpPr/>
          <p:nvPr/>
        </p:nvSpPr>
        <p:spPr>
          <a:xfrm>
            <a:off x="2800338" y="647680"/>
            <a:ext cx="4071966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แบบรายงานสรุปคะแนนการประเมินผลการปฏิบัติราชการ (แบบ ปม.5)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6" name="วงรี 55"/>
          <p:cNvSpPr/>
          <p:nvPr/>
        </p:nvSpPr>
        <p:spPr>
          <a:xfrm>
            <a:off x="2876794" y="5887161"/>
            <a:ext cx="1714512" cy="35719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ภาษาอังกฤษ 10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58" name="ตัวเชื่อมต่อตรง 57"/>
          <p:cNvCxnSpPr/>
          <p:nvPr/>
        </p:nvCxnSpPr>
        <p:spPr>
          <a:xfrm>
            <a:off x="4760569" y="1980214"/>
            <a:ext cx="37876" cy="48777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วงรี 58"/>
          <p:cNvSpPr/>
          <p:nvPr/>
        </p:nvSpPr>
        <p:spPr>
          <a:xfrm>
            <a:off x="3868809" y="2559589"/>
            <a:ext cx="618921" cy="43564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0" name="วงรี 59"/>
          <p:cNvSpPr/>
          <p:nvPr/>
        </p:nvSpPr>
        <p:spPr>
          <a:xfrm>
            <a:off x="1836867" y="1929937"/>
            <a:ext cx="466248" cy="484106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1" name="วงรี 60"/>
          <p:cNvSpPr/>
          <p:nvPr/>
        </p:nvSpPr>
        <p:spPr>
          <a:xfrm>
            <a:off x="3281253" y="1607715"/>
            <a:ext cx="466248" cy="484106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2" name="วงรี 61"/>
          <p:cNvSpPr/>
          <p:nvPr/>
        </p:nvSpPr>
        <p:spPr>
          <a:xfrm>
            <a:off x="7020182" y="845077"/>
            <a:ext cx="466248" cy="484106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3" name="วงรี 62"/>
          <p:cNvSpPr/>
          <p:nvPr/>
        </p:nvSpPr>
        <p:spPr>
          <a:xfrm>
            <a:off x="5276368" y="1594606"/>
            <a:ext cx="466248" cy="4898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4" name="วงรี 63"/>
          <p:cNvSpPr/>
          <p:nvPr/>
        </p:nvSpPr>
        <p:spPr>
          <a:xfrm>
            <a:off x="6947882" y="1897463"/>
            <a:ext cx="466248" cy="4898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5" name="วงรี 64"/>
          <p:cNvSpPr/>
          <p:nvPr/>
        </p:nvSpPr>
        <p:spPr>
          <a:xfrm>
            <a:off x="6077789" y="3360546"/>
            <a:ext cx="466248" cy="4898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6" name="วงรี 65"/>
          <p:cNvSpPr/>
          <p:nvPr/>
        </p:nvSpPr>
        <p:spPr>
          <a:xfrm>
            <a:off x="8282974" y="3359258"/>
            <a:ext cx="466248" cy="4898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7" name="วงรี 66"/>
          <p:cNvSpPr/>
          <p:nvPr/>
        </p:nvSpPr>
        <p:spPr>
          <a:xfrm>
            <a:off x="330375" y="2626118"/>
            <a:ext cx="618921" cy="43564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70" name="ตัวเชื่อมต่อหักมุม 69"/>
          <p:cNvCxnSpPr/>
          <p:nvPr/>
        </p:nvCxnSpPr>
        <p:spPr>
          <a:xfrm rot="16200000" flipH="1">
            <a:off x="1176944" y="4822332"/>
            <a:ext cx="227037" cy="228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ตัวเชื่อมต่อหักมุม 70"/>
          <p:cNvCxnSpPr/>
          <p:nvPr/>
        </p:nvCxnSpPr>
        <p:spPr>
          <a:xfrm rot="16200000" flipH="1">
            <a:off x="1174664" y="5359116"/>
            <a:ext cx="227037" cy="228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ตัวเชื่อมต่อหักมุม 72"/>
          <p:cNvCxnSpPr>
            <a:stCxn id="56" idx="4"/>
            <a:endCxn id="40" idx="4"/>
          </p:cNvCxnSpPr>
          <p:nvPr/>
        </p:nvCxnSpPr>
        <p:spPr>
          <a:xfrm rot="5400000" flipH="1">
            <a:off x="2479642" y="4989944"/>
            <a:ext cx="84747" cy="2424069"/>
          </a:xfrm>
          <a:prstGeom prst="bentConnector3">
            <a:avLst>
              <a:gd name="adj1" fmla="val -269744"/>
            </a:avLst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2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484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" t="15707" r="27274" b="9626"/>
          <a:stretch/>
        </p:blipFill>
        <p:spPr bwMode="auto">
          <a:xfrm>
            <a:off x="35496" y="216024"/>
            <a:ext cx="8956533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7504" y="1844824"/>
            <a:ext cx="4896544" cy="259228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ลูกศรขวา 1"/>
          <p:cNvSpPr/>
          <p:nvPr/>
        </p:nvSpPr>
        <p:spPr>
          <a:xfrm>
            <a:off x="5148064" y="2996952"/>
            <a:ext cx="792088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6156176" y="2743424"/>
            <a:ext cx="2160240" cy="138499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IMPACT/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PRESENCE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th-TH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1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/>
          <p:cNvGrpSpPr/>
          <p:nvPr/>
        </p:nvGrpSpPr>
        <p:grpSpPr>
          <a:xfrm>
            <a:off x="319177" y="301275"/>
            <a:ext cx="8717319" cy="6080053"/>
            <a:chOff x="319177" y="188640"/>
            <a:chExt cx="8717319" cy="608005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6" t="17977" r="13753" b="10541"/>
            <a:stretch/>
          </p:blipFill>
          <p:spPr bwMode="auto">
            <a:xfrm>
              <a:off x="323528" y="188640"/>
              <a:ext cx="8712968" cy="440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7" t="58557" r="13821" b="13741"/>
            <a:stretch/>
          </p:blipFill>
          <p:spPr bwMode="auto">
            <a:xfrm>
              <a:off x="319177" y="4563398"/>
              <a:ext cx="8712679" cy="1705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19176" y="1124744"/>
            <a:ext cx="4828887" cy="220193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ลูกศรขวา 8"/>
          <p:cNvSpPr/>
          <p:nvPr/>
        </p:nvSpPr>
        <p:spPr>
          <a:xfrm>
            <a:off x="5220072" y="1916832"/>
            <a:ext cx="792088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6084168" y="1682805"/>
            <a:ext cx="2880320" cy="138499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OPENNESS /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EXCELLENCE</a:t>
            </a:r>
          </a:p>
          <a:p>
            <a:pPr algn="ctr"/>
            <a:endParaRPr lang="th-TH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3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</TotalTime>
  <Words>3247</Words>
  <Application>Microsoft Office PowerPoint</Application>
  <PresentationFormat>On-screen Show (4:3)</PresentationFormat>
  <Paragraphs>603</Paragraphs>
  <Slides>46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Angsana New</vt:lpstr>
      <vt:lpstr>Arial</vt:lpstr>
      <vt:lpstr>Calibri</vt:lpstr>
      <vt:lpstr>Calibri Light</vt:lpstr>
      <vt:lpstr>Cordia New</vt:lpstr>
      <vt:lpstr>TH Niramit AS</vt:lpstr>
      <vt:lpstr>TH SarabunPSK</vt:lpstr>
      <vt:lpstr>Times New Roman</vt:lpstr>
      <vt:lpstr>Wingdings</vt:lpstr>
      <vt:lpstr>Office Theme</vt:lpstr>
      <vt:lpstr>PowerPoint Presentation</vt:lpstr>
      <vt:lpstr>PowerPoint Presentation</vt:lpstr>
      <vt:lpstr>ยุทธศาสตร์มหาวิทยาลัยราชภัฏสวนสุนันทา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90</cp:revision>
  <cp:lastPrinted>2017-12-27T03:57:56Z</cp:lastPrinted>
  <dcterms:created xsi:type="dcterms:W3CDTF">2017-12-26T06:49:05Z</dcterms:created>
  <dcterms:modified xsi:type="dcterms:W3CDTF">2017-12-29T03:12:27Z</dcterms:modified>
</cp:coreProperties>
</file>