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45"/>
  </p:notesMasterIdLst>
  <p:sldIdLst>
    <p:sldId id="256" r:id="rId2"/>
    <p:sldId id="258" r:id="rId3"/>
    <p:sldId id="281" r:id="rId4"/>
    <p:sldId id="257" r:id="rId5"/>
    <p:sldId id="267" r:id="rId6"/>
    <p:sldId id="262" r:id="rId7"/>
    <p:sldId id="263" r:id="rId8"/>
    <p:sldId id="264" r:id="rId9"/>
    <p:sldId id="265" r:id="rId10"/>
    <p:sldId id="266" r:id="rId11"/>
    <p:sldId id="259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301" r:id="rId25"/>
    <p:sldId id="302" r:id="rId26"/>
    <p:sldId id="303" r:id="rId27"/>
    <p:sldId id="304" r:id="rId28"/>
    <p:sldId id="305" r:id="rId29"/>
    <p:sldId id="286" r:id="rId30"/>
    <p:sldId id="298" r:id="rId31"/>
    <p:sldId id="285" r:id="rId32"/>
    <p:sldId id="300" r:id="rId33"/>
    <p:sldId id="29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61" r:id="rId43"/>
    <p:sldId id="284" r:id="rId44"/>
  </p:sldIdLst>
  <p:sldSz cx="9144000" cy="6858000" type="screen4x3"/>
  <p:notesSz cx="6799263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0000FF"/>
    <a:srgbClr val="CC3300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B4D9-393F-4041-B5AC-8F749E2C3815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326C-FEC2-4C36-A586-BC6F52EA2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35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3C1-19B4-4921-AB96-98C028489F49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3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3C1-19B4-4921-AB96-98C028489F49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382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3C1-19B4-4921-AB96-98C028489F49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37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77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10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3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59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98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4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1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26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6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62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84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BDEB-59C0-467B-8B29-0E1DC97B4ACB}" type="datetimeFigureOut">
              <a:rPr lang="th-TH" smtClean="0"/>
              <a:t>03/01/61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8B9F-08C1-4499-A4A1-13F6122658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01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(9).pptx" TargetMode="External"/><Relationship Id="rId3" Type="http://schemas.openxmlformats.org/officeDocument/2006/relationships/hyperlink" Target="(2).pptx" TargetMode="External"/><Relationship Id="rId7" Type="http://schemas.openxmlformats.org/officeDocument/2006/relationships/hyperlink" Target="(6).pptx" TargetMode="External"/><Relationship Id="rId2" Type="http://schemas.openxmlformats.org/officeDocument/2006/relationships/hyperlink" Target="(1)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(7).pptx" TargetMode="External"/><Relationship Id="rId11" Type="http://schemas.openxmlformats.org/officeDocument/2006/relationships/hyperlink" Target="Link/01.%20&#3648;&#3629;&#3585;&#3626;&#3634;&#3619;%201,%20&#3586;&#3657;&#3629;&#3610;&#3633;&#3591;&#3588;&#3633;&#3610;,%20&#3627;&#3609;&#3657;&#3634;%206,%20&#3586;&#3657;&#3629;%2013(&#3588;).pptx" TargetMode="External"/><Relationship Id="rId5" Type="http://schemas.openxmlformats.org/officeDocument/2006/relationships/hyperlink" Target="(4).pptx" TargetMode="External"/><Relationship Id="rId10" Type="http://schemas.openxmlformats.org/officeDocument/2006/relationships/hyperlink" Target="(8).pptx" TargetMode="External"/><Relationship Id="rId4" Type="http://schemas.openxmlformats.org/officeDocument/2006/relationships/hyperlink" Target="(3).pptx" TargetMode="External"/><Relationship Id="rId9" Type="http://schemas.openxmlformats.org/officeDocument/2006/relationships/hyperlink" Target="(5).ppt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015" y="197998"/>
            <a:ext cx="83202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แบบประเมินผลการปฏิบัติราชการและสิทธิประโยชน์ของบุคลากร </a:t>
            </a:r>
            <a:r>
              <a:rPr lang="th-TH" sz="6600" b="1" spc="1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สายสนับสนุนวิชาการ</a:t>
            </a:r>
            <a:endParaRPr lang="th-TH" sz="6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189" y="3539706"/>
            <a:ext cx="7961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โดย</a:t>
            </a:r>
          </a:p>
          <a:p>
            <a:pPr algn="ctr"/>
            <a:r>
              <a:rPr lang="th-TH" sz="36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  <a:t>ผู้ช่วยศาสตราจารย์ ดร.วิทยา เมฆขำ</a:t>
            </a:r>
            <a:br>
              <a:rPr lang="th-TH" sz="36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</a:br>
            <a:r>
              <a:rPr lang="th-TH" sz="36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  <a:t>รองอธิการบดีฝ่ายแผนงานและประกันคุณภาพ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364" y="5345240"/>
            <a:ext cx="7961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PSK" panose="020B0500040200020003" pitchFamily="34" charset="-34"/>
              </a:rPr>
              <a:t>วันที่ 4 มกราคม 2561</a:t>
            </a:r>
          </a:p>
          <a:p>
            <a:pPr algn="ctr"/>
            <a:r>
              <a:rPr lang="th-TH" sz="3200" b="1" spc="1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SarabunPSK" panose="020B0500040200020003" pitchFamily="34" charset="-34"/>
              </a:rPr>
              <a:t>ณ หอประชุมสุนันทานุสรณ์ 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6666" r="37625" b="10000"/>
          <a:stretch/>
        </p:blipFill>
        <p:spPr bwMode="auto">
          <a:xfrm>
            <a:off x="179512" y="81698"/>
            <a:ext cx="8763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1814821"/>
            <a:ext cx="144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เหมือนเดิม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7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11832" r="16930" b="9103"/>
          <a:stretch/>
        </p:blipFill>
        <p:spPr>
          <a:xfrm>
            <a:off x="128337" y="392834"/>
            <a:ext cx="8815376" cy="6056092"/>
          </a:xfrm>
          <a:prstGeom prst="rect">
            <a:avLst/>
          </a:prstGeom>
        </p:spPr>
      </p:pic>
      <p:sp>
        <p:nvSpPr>
          <p:cNvPr id="5" name="สี่เหลี่ยมผืนผ้า 52"/>
          <p:cNvSpPr/>
          <p:nvPr/>
        </p:nvSpPr>
        <p:spPr>
          <a:xfrm>
            <a:off x="217611" y="4358027"/>
            <a:ext cx="2497013" cy="1147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794375" y="4732452"/>
            <a:ext cx="86409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เพิ่มใหม่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2"/>
          <p:cNvSpPr/>
          <p:nvPr/>
        </p:nvSpPr>
        <p:spPr>
          <a:xfrm>
            <a:off x="156912" y="5972521"/>
            <a:ext cx="5510463" cy="2092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ระจาย 2 3"/>
          <p:cNvSpPr/>
          <p:nvPr/>
        </p:nvSpPr>
        <p:spPr>
          <a:xfrm>
            <a:off x="5724128" y="5589240"/>
            <a:ext cx="2555776" cy="720080"/>
          </a:xfrm>
          <a:prstGeom prst="irregularSeal2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งบแผ่นดิน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83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9476"/>
            <a:ext cx="892899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ระดับเกณฑ์และการแปลความของคะแนน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268760"/>
            <a:ext cx="6480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90 คะแนน ขึ้นไป ถึง 100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ดีเด่น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80 คะแนน ขึ้นไป ถึง 89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ดีมาก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70 คะแนน ขึ้นไป ถึง 79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60 คะแนน ขึ้นไป ถึง 69 คะแนน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</a:p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0 คะแนน ขึ้นไป ถึง 59 คะแนน		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6850" y="6560947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4388" y="6560947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78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777" r="14583" b="10741"/>
          <a:stretch>
            <a:fillRect/>
          </a:stretch>
        </p:blipFill>
        <p:spPr bwMode="auto">
          <a:xfrm>
            <a:off x="76200" y="752475"/>
            <a:ext cx="8991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76200" y="65088"/>
            <a:ext cx="899160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แบบประเมินฯ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ผู้บริหาร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สายสนับสนุนวิชาการ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162800" y="1524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80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 = </a:t>
            </a: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ผู้บริหาร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altLang="th-TH" sz="2000" b="1" dirty="0" smtClean="0">
                <a:latin typeface="TH SarabunPSK" pitchFamily="34" charset="-34"/>
                <a:cs typeface="TH SarabunPSK" pitchFamily="34" charset="-34"/>
              </a:rPr>
              <a:t>สายสนับสนุนฯ</a:t>
            </a:r>
            <a:endParaRPr lang="th-TH" alt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814821"/>
            <a:ext cx="144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เหมือนเดิม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18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148" r="14999" b="25185"/>
          <a:stretch>
            <a:fillRect/>
          </a:stretch>
        </p:blipFill>
        <p:spPr bwMode="auto">
          <a:xfrm>
            <a:off x="42863" y="76200"/>
            <a:ext cx="90249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5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062" y="1140167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การเข้าสู่ตำแหน่งที่สูงขึ้น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ของพนักงานมหาวิทยาลัย</a:t>
            </a:r>
            <a:endParaRPr lang="th-TH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1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65470" y="908737"/>
            <a:ext cx="2721079" cy="535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ผู้อำนวยการสำนักงานอธิการบดี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5470" y="4993364"/>
            <a:ext cx="2721077" cy="518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รักษาการหัวหน้าฝ่าย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65470" y="2300224"/>
            <a:ext cx="2721079" cy="5880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ผู้อำนวยการกอง / หัวหน้าสำนักงาน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5470" y="3719443"/>
            <a:ext cx="2721077" cy="480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หัวหน้าฝ่าย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493774" y="34422"/>
            <a:ext cx="2566220" cy="5324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เชี่ยวชาญพิเศษ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493774" y="908738"/>
            <a:ext cx="2566220" cy="5790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เชี่ยวชาญ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493774" y="4993364"/>
            <a:ext cx="2566220" cy="518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ระดับปฏิบัติการ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493774" y="2305734"/>
            <a:ext cx="2566220" cy="555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ชำนาญการพิเศษ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493774" y="3732695"/>
            <a:ext cx="2566220" cy="480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ชำนาญการ </a:t>
            </a:r>
            <a:r>
              <a:rPr lang="th-TH" sz="1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(ไม่มีกรอบ ทำได้ทุกคน)</a:t>
            </a:r>
            <a:endParaRPr lang="th-TH" sz="1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379637" y="4993364"/>
            <a:ext cx="2566220" cy="518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ระดับปฏิบัติงาน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379637" y="2345490"/>
            <a:ext cx="2566220" cy="555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ชำนาญงานพิเศษ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379637" y="3745947"/>
            <a:ext cx="2566220" cy="480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ชำนาญงาน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470847" y="6105919"/>
            <a:ext cx="2566220" cy="668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ตำแหน่งวิชาชีพเฉพาะ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หรือเชี่ยวชาญเฉพาะ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379636" y="6093296"/>
            <a:ext cx="2566220" cy="680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 flipV="1">
            <a:off x="4787784" y="5512157"/>
            <a:ext cx="0" cy="58113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flipV="1">
            <a:off x="7622976" y="5512157"/>
            <a:ext cx="0" cy="581139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265469" y="6093296"/>
            <a:ext cx="2721077" cy="680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ตำแหน่งสายบริหาร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 flipV="1">
            <a:off x="1617029" y="5512157"/>
            <a:ext cx="0" cy="58113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>
            <a:hlinkClick r:id="rId2" action="ppaction://hlinkpres?slideindex=1&amp;slidetitle="/>
          </p:cNvPr>
          <p:cNvSpPr txBox="1"/>
          <p:nvPr/>
        </p:nvSpPr>
        <p:spPr>
          <a:xfrm>
            <a:off x="1779103" y="4504989"/>
            <a:ext cx="1359347" cy="3077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849503" y="5618059"/>
            <a:ext cx="1187564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ระดับปริญญาตรี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7726549" y="5611748"/>
            <a:ext cx="1187564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ต่ำกว่าปริญญาตรี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ลูกศรเชื่อมต่อแบบตรง 3"/>
          <p:cNvCxnSpPr>
            <a:stCxn id="19" idx="1"/>
            <a:endCxn id="7" idx="3"/>
          </p:cNvCxnSpPr>
          <p:nvPr/>
        </p:nvCxnSpPr>
        <p:spPr>
          <a:xfrm flipH="1">
            <a:off x="2986547" y="5252760"/>
            <a:ext cx="507227" cy="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หักมุม 9"/>
          <p:cNvCxnSpPr>
            <a:stCxn id="7" idx="0"/>
            <a:endCxn id="2" idx="1"/>
          </p:cNvCxnSpPr>
          <p:nvPr/>
        </p:nvCxnSpPr>
        <p:spPr>
          <a:xfrm rot="5400000" flipH="1" flipV="1">
            <a:off x="1535313" y="4749574"/>
            <a:ext cx="334486" cy="153094"/>
          </a:xfrm>
          <a:prstGeom prst="bentConnector2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หักมุม 11"/>
          <p:cNvCxnSpPr>
            <a:stCxn id="2" idx="0"/>
            <a:endCxn id="15" idx="2"/>
          </p:cNvCxnSpPr>
          <p:nvPr/>
        </p:nvCxnSpPr>
        <p:spPr>
          <a:xfrm rot="16200000" flipV="1">
            <a:off x="1889996" y="3936208"/>
            <a:ext cx="304795" cy="832768"/>
          </a:xfrm>
          <a:prstGeom prst="bentConnector3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กล่องข้อความ 47">
            <a:hlinkClick r:id="rId3" action="ppaction://hlinkpres?slideindex=1&amp;slidetitle="/>
          </p:cNvPr>
          <p:cNvSpPr txBox="1"/>
          <p:nvPr/>
        </p:nvSpPr>
        <p:spPr>
          <a:xfrm>
            <a:off x="3484461" y="4434649"/>
            <a:ext cx="1302026" cy="307777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0" name="ตัวเชื่อมต่อหักมุม 49"/>
          <p:cNvCxnSpPr>
            <a:stCxn id="15" idx="3"/>
            <a:endCxn id="48" idx="1"/>
          </p:cNvCxnSpPr>
          <p:nvPr/>
        </p:nvCxnSpPr>
        <p:spPr>
          <a:xfrm>
            <a:off x="2986547" y="3959819"/>
            <a:ext cx="497914" cy="628719"/>
          </a:xfrm>
          <a:prstGeom prst="bentConnector3">
            <a:avLst>
              <a:gd name="adj1" fmla="val 50000"/>
            </a:avLst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หักมุม 56"/>
          <p:cNvCxnSpPr>
            <a:stCxn id="48" idx="3"/>
            <a:endCxn id="21" idx="2"/>
          </p:cNvCxnSpPr>
          <p:nvPr/>
        </p:nvCxnSpPr>
        <p:spPr>
          <a:xfrm flipH="1" flipV="1">
            <a:off x="4776884" y="4213446"/>
            <a:ext cx="9603" cy="375092"/>
          </a:xfrm>
          <a:prstGeom prst="bentConnector4">
            <a:avLst>
              <a:gd name="adj1" fmla="val -2380506"/>
              <a:gd name="adj2" fmla="val 70513"/>
            </a:avLst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กล่องข้อความ 59">
            <a:hlinkClick r:id="rId4" action="ppaction://hlinkpres?slideindex=1&amp;slidetitle="/>
          </p:cNvPr>
          <p:cNvSpPr txBox="1"/>
          <p:nvPr/>
        </p:nvSpPr>
        <p:spPr>
          <a:xfrm>
            <a:off x="5283106" y="4441667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กล่องข้อความ 62">
            <a:hlinkClick r:id="rId5" action="ppaction://hlinkpres?slideindex=1&amp;slidetitle="/>
          </p:cNvPr>
          <p:cNvSpPr txBox="1"/>
          <p:nvPr/>
        </p:nvSpPr>
        <p:spPr>
          <a:xfrm>
            <a:off x="1740984" y="3197825"/>
            <a:ext cx="1397467" cy="3077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8" name="ตัวเชื่อมต่อหักมุม 67"/>
          <p:cNvCxnSpPr>
            <a:stCxn id="15" idx="0"/>
            <a:endCxn id="63" idx="1"/>
          </p:cNvCxnSpPr>
          <p:nvPr/>
        </p:nvCxnSpPr>
        <p:spPr>
          <a:xfrm rot="5400000" flipH="1" flipV="1">
            <a:off x="1499632" y="3478092"/>
            <a:ext cx="367729" cy="114975"/>
          </a:xfrm>
          <a:prstGeom prst="bentConnector2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หักมุม 69"/>
          <p:cNvCxnSpPr>
            <a:stCxn id="63" idx="0"/>
            <a:endCxn id="14" idx="2"/>
          </p:cNvCxnSpPr>
          <p:nvPr/>
        </p:nvCxnSpPr>
        <p:spPr>
          <a:xfrm rot="16200000" flipV="1">
            <a:off x="1878064" y="2636171"/>
            <a:ext cx="309600" cy="813708"/>
          </a:xfrm>
          <a:prstGeom prst="bentConnector3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กล่องข้อความ 70">
            <a:hlinkClick r:id="rId6" action="ppaction://hlinkpres?slideindex=1&amp;slidetitle="/>
          </p:cNvPr>
          <p:cNvSpPr txBox="1"/>
          <p:nvPr/>
        </p:nvSpPr>
        <p:spPr>
          <a:xfrm>
            <a:off x="1731670" y="1773453"/>
            <a:ext cx="1406781" cy="3077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(7)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3" name="ตัวเชื่อมต่อหักมุม 72"/>
          <p:cNvCxnSpPr>
            <a:stCxn id="14" idx="0"/>
            <a:endCxn id="71" idx="1"/>
          </p:cNvCxnSpPr>
          <p:nvPr/>
        </p:nvCxnSpPr>
        <p:spPr>
          <a:xfrm rot="5400000" flipH="1" flipV="1">
            <a:off x="1492399" y="2060953"/>
            <a:ext cx="372882" cy="105660"/>
          </a:xfrm>
          <a:prstGeom prst="bentConnector2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หักมุม 74"/>
          <p:cNvCxnSpPr>
            <a:stCxn id="71" idx="0"/>
            <a:endCxn id="6" idx="2"/>
          </p:cNvCxnSpPr>
          <p:nvPr/>
        </p:nvCxnSpPr>
        <p:spPr>
          <a:xfrm rot="16200000" flipV="1">
            <a:off x="1865679" y="1204070"/>
            <a:ext cx="329714" cy="809051"/>
          </a:xfrm>
          <a:prstGeom prst="bentConnector3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กล่องข้อความ 75">
            <a:hlinkClick r:id="rId7" action="ppaction://hlinkpres?slideindex=1&amp;slidetitle="/>
          </p:cNvPr>
          <p:cNvSpPr txBox="1"/>
          <p:nvPr/>
        </p:nvSpPr>
        <p:spPr>
          <a:xfrm>
            <a:off x="5180286" y="3127630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(6) 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กล่องข้อความ 76">
            <a:hlinkClick r:id="rId8" action="ppaction://hlinkpres?slideindex=1&amp;slidetitle="/>
          </p:cNvPr>
          <p:cNvSpPr txBox="1"/>
          <p:nvPr/>
        </p:nvSpPr>
        <p:spPr>
          <a:xfrm>
            <a:off x="5186924" y="1718074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(9) 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2" name="ตัวเชื่อมต่อหักมุม 81"/>
          <p:cNvCxnSpPr>
            <a:stCxn id="19" idx="3"/>
            <a:endCxn id="60" idx="2"/>
          </p:cNvCxnSpPr>
          <p:nvPr/>
        </p:nvCxnSpPr>
        <p:spPr>
          <a:xfrm flipH="1" flipV="1">
            <a:off x="5719641" y="4749444"/>
            <a:ext cx="340353" cy="503316"/>
          </a:xfrm>
          <a:prstGeom prst="bentConnector4">
            <a:avLst>
              <a:gd name="adj1" fmla="val -67166"/>
              <a:gd name="adj2" fmla="val 75769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หักมุม 83"/>
          <p:cNvCxnSpPr>
            <a:stCxn id="60" idx="0"/>
            <a:endCxn id="21" idx="3"/>
          </p:cNvCxnSpPr>
          <p:nvPr/>
        </p:nvCxnSpPr>
        <p:spPr>
          <a:xfrm rot="5400000" flipH="1" flipV="1">
            <a:off x="5655519" y="4037193"/>
            <a:ext cx="468596" cy="340353"/>
          </a:xfrm>
          <a:prstGeom prst="bentConnector4">
            <a:avLst>
              <a:gd name="adj1" fmla="val 24351"/>
              <a:gd name="adj2" fmla="val 167166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หักมุม 89"/>
          <p:cNvCxnSpPr>
            <a:stCxn id="76" idx="0"/>
            <a:endCxn id="20" idx="3"/>
          </p:cNvCxnSpPr>
          <p:nvPr/>
        </p:nvCxnSpPr>
        <p:spPr>
          <a:xfrm rot="5400000" flipH="1" flipV="1">
            <a:off x="5566456" y="2634093"/>
            <a:ext cx="543902" cy="443173"/>
          </a:xfrm>
          <a:prstGeom prst="bentConnector4">
            <a:avLst>
              <a:gd name="adj1" fmla="val 24444"/>
              <a:gd name="adj2" fmla="val 151583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หักมุม 95"/>
          <p:cNvCxnSpPr>
            <a:stCxn id="21" idx="0"/>
            <a:endCxn id="76" idx="1"/>
          </p:cNvCxnSpPr>
          <p:nvPr/>
        </p:nvCxnSpPr>
        <p:spPr>
          <a:xfrm rot="5400000" flipH="1" flipV="1">
            <a:off x="4752997" y="3305406"/>
            <a:ext cx="451176" cy="403402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หักมุม 97"/>
          <p:cNvCxnSpPr>
            <a:stCxn id="20" idx="0"/>
            <a:endCxn id="77" idx="1"/>
          </p:cNvCxnSpPr>
          <p:nvPr/>
        </p:nvCxnSpPr>
        <p:spPr>
          <a:xfrm rot="5400000" flipH="1" flipV="1">
            <a:off x="4765019" y="1883829"/>
            <a:ext cx="433771" cy="410040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ตัวเชื่อมต่อหักมุม 99"/>
          <p:cNvCxnSpPr>
            <a:stCxn id="77" idx="3"/>
            <a:endCxn id="18" idx="3"/>
          </p:cNvCxnSpPr>
          <p:nvPr/>
        </p:nvCxnSpPr>
        <p:spPr>
          <a:xfrm flipV="1">
            <a:off x="6059994" y="1198256"/>
            <a:ext cx="12700" cy="673707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ลูกศรเชื่อมต่อแบบตรง 101"/>
          <p:cNvCxnSpPr>
            <a:stCxn id="18" idx="0"/>
            <a:endCxn id="16" idx="2"/>
          </p:cNvCxnSpPr>
          <p:nvPr/>
        </p:nvCxnSpPr>
        <p:spPr>
          <a:xfrm flipV="1">
            <a:off x="4776884" y="566891"/>
            <a:ext cx="0" cy="34184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กล่องข้อความ 102">
            <a:hlinkClick r:id="rId9" action="ppaction://hlinkpres?slideindex=1&amp;slidetitle="/>
          </p:cNvPr>
          <p:cNvSpPr txBox="1"/>
          <p:nvPr/>
        </p:nvSpPr>
        <p:spPr>
          <a:xfrm>
            <a:off x="3405787" y="3194013"/>
            <a:ext cx="1302026" cy="307777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(5)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" name="กล่องข้อความ 103">
            <a:hlinkClick r:id="rId10" action="ppaction://hlinkpres?slideindex=1&amp;slidetitle="/>
          </p:cNvPr>
          <p:cNvSpPr txBox="1"/>
          <p:nvPr/>
        </p:nvSpPr>
        <p:spPr>
          <a:xfrm>
            <a:off x="3410648" y="1759839"/>
            <a:ext cx="1302026" cy="307777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(8)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6" name="ตัวเชื่อมต่อหักมุม 105"/>
          <p:cNvCxnSpPr>
            <a:stCxn id="14" idx="3"/>
            <a:endCxn id="103" idx="1"/>
          </p:cNvCxnSpPr>
          <p:nvPr/>
        </p:nvCxnSpPr>
        <p:spPr>
          <a:xfrm>
            <a:off x="2986549" y="2594225"/>
            <a:ext cx="419238" cy="753677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หักมุม 107"/>
          <p:cNvCxnSpPr>
            <a:stCxn id="103" idx="0"/>
            <a:endCxn id="20" idx="2"/>
          </p:cNvCxnSpPr>
          <p:nvPr/>
        </p:nvCxnSpPr>
        <p:spPr>
          <a:xfrm rot="5400000" flipH="1" flipV="1">
            <a:off x="4250696" y="2667825"/>
            <a:ext cx="332292" cy="720084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ตัวเชื่อมต่อหักมุม 109"/>
          <p:cNvCxnSpPr>
            <a:stCxn id="6" idx="3"/>
            <a:endCxn id="104" idx="1"/>
          </p:cNvCxnSpPr>
          <p:nvPr/>
        </p:nvCxnSpPr>
        <p:spPr>
          <a:xfrm>
            <a:off x="2986549" y="1176238"/>
            <a:ext cx="424099" cy="737490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ตัวเชื่อมต่อหักมุม 111"/>
          <p:cNvCxnSpPr>
            <a:stCxn id="104" idx="0"/>
            <a:endCxn id="18" idx="2"/>
          </p:cNvCxnSpPr>
          <p:nvPr/>
        </p:nvCxnSpPr>
        <p:spPr>
          <a:xfrm rot="5400000" flipH="1" flipV="1">
            <a:off x="4283240" y="1266196"/>
            <a:ext cx="272065" cy="715223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กล่องข้อความ 112"/>
          <p:cNvSpPr txBox="1"/>
          <p:nvPr/>
        </p:nvSpPr>
        <p:spPr>
          <a:xfrm>
            <a:off x="7731378" y="4435402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4" name="กล่องข้อความ 113"/>
          <p:cNvSpPr txBox="1"/>
          <p:nvPr/>
        </p:nvSpPr>
        <p:spPr>
          <a:xfrm>
            <a:off x="7731378" y="3119190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6" name="ลูกศรเชื่อมต่อแบบตรง 115"/>
          <p:cNvCxnSpPr>
            <a:stCxn id="23" idx="0"/>
            <a:endCxn id="25" idx="2"/>
          </p:cNvCxnSpPr>
          <p:nvPr/>
        </p:nvCxnSpPr>
        <p:spPr>
          <a:xfrm flipV="1">
            <a:off x="7662747" y="4226698"/>
            <a:ext cx="0" cy="76666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/>
          <p:cNvCxnSpPr>
            <a:stCxn id="25" idx="0"/>
            <a:endCxn id="24" idx="2"/>
          </p:cNvCxnSpPr>
          <p:nvPr/>
        </p:nvCxnSpPr>
        <p:spPr>
          <a:xfrm flipV="1">
            <a:off x="7662747" y="2901476"/>
            <a:ext cx="0" cy="84447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กล่องข้อความ 118"/>
          <p:cNvSpPr txBox="1"/>
          <p:nvPr/>
        </p:nvSpPr>
        <p:spPr>
          <a:xfrm>
            <a:off x="6426689" y="186820"/>
            <a:ext cx="25662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เกณฑ์กำหนดตำแหน่ง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ให้สูงขึ้น (ปกติ)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93828" y="148570"/>
            <a:ext cx="331195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พนักงานมหาวิทยาลัยสายสนับสนุนวิชาการ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1" name="กลุ่ม 60"/>
          <p:cNvGrpSpPr/>
          <p:nvPr/>
        </p:nvGrpSpPr>
        <p:grpSpPr>
          <a:xfrm>
            <a:off x="6627881" y="1236010"/>
            <a:ext cx="2365028" cy="789841"/>
            <a:chOff x="6550020" y="970465"/>
            <a:chExt cx="2571736" cy="1644957"/>
          </a:xfrm>
        </p:grpSpPr>
        <p:sp>
          <p:nvSpPr>
            <p:cNvPr id="59" name="รูปห้าเหลี่ยม 58"/>
            <p:cNvSpPr/>
            <p:nvPr/>
          </p:nvSpPr>
          <p:spPr>
            <a:xfrm>
              <a:off x="6550020" y="970465"/>
              <a:ext cx="2571736" cy="164495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TextBox 57">
              <a:hlinkClick r:id="rId11" action="ppaction://hlinkpres?slideindex=1&amp;slidetitle="/>
            </p:cNvPr>
            <p:cNvSpPr txBox="1"/>
            <p:nvPr/>
          </p:nvSpPr>
          <p:spPr>
            <a:xfrm>
              <a:off x="6601706" y="1200147"/>
              <a:ext cx="2286015" cy="10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i="1" dirty="0" smtClean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รายละเอียดข้อบังคับฯ ดาวน์โหลดที่เว็บไซต์ กองบริหารงานบุคคล</a:t>
              </a:r>
              <a:endParaRPr lang="th-TH" sz="1600" b="1" i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4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6" grpId="0" animBg="1"/>
      <p:bldP spid="2" grpId="0" animBg="1"/>
      <p:bldP spid="30" grpId="0" animBg="1"/>
      <p:bldP spid="35" grpId="0" animBg="1"/>
      <p:bldP spid="48" grpId="0" animBg="1"/>
      <p:bldP spid="60" grpId="0" animBg="1"/>
      <p:bldP spid="63" grpId="0" animBg="1"/>
      <p:bldP spid="71" grpId="0" animBg="1"/>
      <p:bldP spid="76" grpId="0" animBg="1"/>
      <p:bldP spid="77" grpId="0" animBg="1"/>
      <p:bldP spid="103" grpId="0" animBg="1"/>
      <p:bldP spid="104" grpId="0" animBg="1"/>
      <p:bldP spid="113" grpId="0" animBg="1"/>
      <p:bldP spid="114" grpId="0" animBg="1"/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921"/>
            <a:ext cx="9144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ตำแหน่งปฏิบัติการเข้าสู่ ตำแหน่งชำนาญการ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46" y="915104"/>
            <a:ext cx="5633190" cy="2369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คุณสมบัติที่มหาวิทยาลัยกำหนด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1.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ผลการปฏิบัติราชการย้อนหลัง 3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เฉลี่ยไม่น้อยกว่า ร้อยละ 90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ด้านงานสารบรรณ การเงินและพัสดุ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ด้านเทคโนโลยีสารสนเทศ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4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5. มีระยะเวลาในการปฏิบัติงาน (เริ่มตั้งแต่ปฏิบัติงานใน มรภ.สวนสุนันทา) 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คุณวุฒิทางการศึกษา ระดับปริญญาตรี 5 ปี / ปริญญาโท 3 ปี 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936" y="1691268"/>
            <a:ext cx="243555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แบบประเมินค่างาน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57" y="3573016"/>
            <a:ext cx="836111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เสนอขอรับการประเมินเพื่อแต่งตั้งพนักงานมหาวิทยาลัยให้ดำรงตำแหน่งในระดับที่สูงขึ้น  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ตำแหน่งประเภทวิชาชีพเฉพาะ/เชี่ยวชาญเฉพาะ ระดับ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2782668"/>
            <a:ext cx="92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333" y="5055567"/>
            <a:ext cx="206041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55776" y="5049413"/>
            <a:ext cx="211628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1. ผลงาน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เชิงวิเคราะห์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37524" y="5030871"/>
            <a:ext cx="78419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R2R</a:t>
            </a:r>
            <a:endParaRPr lang="th-TH" sz="2400" dirty="0"/>
          </a:p>
        </p:txBody>
      </p:sp>
      <p:sp>
        <p:nvSpPr>
          <p:cNvPr id="30" name="Rectangle 29"/>
          <p:cNvSpPr/>
          <p:nvPr/>
        </p:nvSpPr>
        <p:spPr>
          <a:xfrm>
            <a:off x="7956376" y="5028428"/>
            <a:ext cx="111440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งานวิจัย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8024" y="5030998"/>
            <a:ext cx="215155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2. ผลงานเชิงสังเคราะห์</a:t>
            </a:r>
            <a:endParaRPr lang="th-TH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4346525" y="4653136"/>
            <a:ext cx="8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50781" y="4653136"/>
            <a:ext cx="6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96336" y="462351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1521" y="6021288"/>
            <a:ext cx="205222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คู่มือปฏิบัติงาน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740695" y="5991671"/>
            <a:ext cx="176589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??? 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เล่ม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613919" y="5490093"/>
            <a:ext cx="4899661" cy="501578"/>
            <a:chOff x="3613919" y="5490093"/>
            <a:chExt cx="4899661" cy="501578"/>
          </a:xfrm>
        </p:grpSpPr>
        <p:cxnSp>
          <p:nvCxnSpPr>
            <p:cNvPr id="73" name="Elbow Connector 72"/>
            <p:cNvCxnSpPr>
              <a:stCxn id="28" idx="2"/>
              <a:endCxn id="69" idx="0"/>
            </p:cNvCxnSpPr>
            <p:nvPr/>
          </p:nvCxnSpPr>
          <p:spPr>
            <a:xfrm rot="16200000" flipH="1">
              <a:off x="4878484" y="4246512"/>
              <a:ext cx="480593" cy="3009723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31" idx="2"/>
              <a:endCxn id="69" idx="0"/>
            </p:cNvCxnSpPr>
            <p:nvPr/>
          </p:nvCxnSpPr>
          <p:spPr>
            <a:xfrm rot="16200000" flipH="1">
              <a:off x="5994217" y="5362246"/>
              <a:ext cx="499008" cy="759842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29" idx="2"/>
              <a:endCxn id="69" idx="0"/>
            </p:cNvCxnSpPr>
            <p:nvPr/>
          </p:nvCxnSpPr>
          <p:spPr>
            <a:xfrm rot="5400000">
              <a:off x="6777064" y="5339115"/>
              <a:ext cx="499135" cy="805977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30" idx="2"/>
              <a:endCxn id="69" idx="0"/>
            </p:cNvCxnSpPr>
            <p:nvPr/>
          </p:nvCxnSpPr>
          <p:spPr>
            <a:xfrm rot="5400000">
              <a:off x="7317822" y="4795913"/>
              <a:ext cx="501578" cy="1889938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115616" y="5517232"/>
            <a:ext cx="8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บังคับ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4653136"/>
            <a:ext cx="8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1" name="ลูกศรเชื่อมต่อแบบตรง 20"/>
          <p:cNvCxnSpPr>
            <a:stCxn id="26" idx="2"/>
            <a:endCxn id="67" idx="0"/>
          </p:cNvCxnSpPr>
          <p:nvPr/>
        </p:nvCxnSpPr>
        <p:spPr>
          <a:xfrm>
            <a:off x="1273541" y="5517232"/>
            <a:ext cx="409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/>
          <p:cNvGrpSpPr/>
          <p:nvPr/>
        </p:nvGrpSpPr>
        <p:grpSpPr>
          <a:xfrm>
            <a:off x="1273541" y="4404012"/>
            <a:ext cx="7240039" cy="651555"/>
            <a:chOff x="1273541" y="4404012"/>
            <a:chExt cx="7240039" cy="651555"/>
          </a:xfrm>
        </p:grpSpPr>
        <p:cxnSp>
          <p:nvCxnSpPr>
            <p:cNvPr id="27" name="ตัวเชื่อมต่อหักมุม 26"/>
            <p:cNvCxnSpPr>
              <a:stCxn id="9" idx="2"/>
              <a:endCxn id="26" idx="0"/>
            </p:cNvCxnSpPr>
            <p:nvPr/>
          </p:nvCxnSpPr>
          <p:spPr>
            <a:xfrm rot="5400000">
              <a:off x="2630951" y="3046603"/>
              <a:ext cx="651554" cy="3366374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หักมุม 33"/>
            <p:cNvCxnSpPr>
              <a:stCxn id="9" idx="2"/>
              <a:endCxn id="28" idx="0"/>
            </p:cNvCxnSpPr>
            <p:nvPr/>
          </p:nvCxnSpPr>
          <p:spPr>
            <a:xfrm rot="5400000">
              <a:off x="3804217" y="4213715"/>
              <a:ext cx="645400" cy="1025996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หักมุม 38"/>
            <p:cNvCxnSpPr>
              <a:stCxn id="9" idx="2"/>
              <a:endCxn id="31" idx="0"/>
            </p:cNvCxnSpPr>
            <p:nvPr/>
          </p:nvCxnSpPr>
          <p:spPr>
            <a:xfrm rot="16200000" flipH="1">
              <a:off x="4938365" y="4105562"/>
              <a:ext cx="626985" cy="1223885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หักมุม 40"/>
            <p:cNvCxnSpPr>
              <a:stCxn id="9" idx="2"/>
              <a:endCxn id="29" idx="0"/>
            </p:cNvCxnSpPr>
            <p:nvPr/>
          </p:nvCxnSpPr>
          <p:spPr>
            <a:xfrm rot="16200000" flipH="1">
              <a:off x="5721338" y="3322590"/>
              <a:ext cx="626858" cy="2789704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หักมุม 46"/>
            <p:cNvCxnSpPr>
              <a:stCxn id="9" idx="2"/>
              <a:endCxn id="30" idx="0"/>
            </p:cNvCxnSpPr>
            <p:nvPr/>
          </p:nvCxnSpPr>
          <p:spPr>
            <a:xfrm rot="16200000" flipH="1">
              <a:off x="6264540" y="2779387"/>
              <a:ext cx="624415" cy="3873665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Plus 1"/>
          <p:cNvSpPr/>
          <p:nvPr/>
        </p:nvSpPr>
        <p:spPr>
          <a:xfrm>
            <a:off x="5872489" y="1785964"/>
            <a:ext cx="427703" cy="47124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Elbow Connector 7"/>
          <p:cNvCxnSpPr>
            <a:stCxn id="5" idx="2"/>
            <a:endCxn id="9" idx="0"/>
          </p:cNvCxnSpPr>
          <p:nvPr/>
        </p:nvCxnSpPr>
        <p:spPr>
          <a:xfrm rot="16200000" flipH="1">
            <a:off x="3665712" y="2598813"/>
            <a:ext cx="288032" cy="166037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2"/>
            <a:endCxn id="9" idx="0"/>
          </p:cNvCxnSpPr>
          <p:nvPr/>
        </p:nvCxnSpPr>
        <p:spPr>
          <a:xfrm rot="5400000">
            <a:off x="5514050" y="1340354"/>
            <a:ext cx="1358528" cy="3106797"/>
          </a:xfrm>
          <a:prstGeom prst="bentConnector3">
            <a:avLst>
              <a:gd name="adj1" fmla="val 9018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6016" y="936744"/>
            <a:ext cx="2088232" cy="409934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11560" y="5013176"/>
            <a:ext cx="1008112" cy="288032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2339752" y="4462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งบประมาณแผ่นดิน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908720"/>
            <a:ext cx="8580902" cy="2199673"/>
            <a:chOff x="251520" y="908720"/>
            <a:chExt cx="8580902" cy="21996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0" t="33553" r="11042" b="33223"/>
            <a:stretch/>
          </p:blipFill>
          <p:spPr bwMode="auto">
            <a:xfrm>
              <a:off x="251520" y="908720"/>
              <a:ext cx="8580902" cy="219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43085" y="1836115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60503" y="2218169"/>
              <a:ext cx="1008112" cy="227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60503" y="2523620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528" y="3212976"/>
            <a:ext cx="8112093" cy="3151315"/>
            <a:chOff x="323528" y="3212976"/>
            <a:chExt cx="8112093" cy="31513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5" t="36702" r="9933" b="12311"/>
            <a:stretch/>
          </p:blipFill>
          <p:spPr bwMode="auto">
            <a:xfrm>
              <a:off x="323528" y="3212976"/>
              <a:ext cx="8112093" cy="3151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679099" y="5013176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0799" y="5362246"/>
              <a:ext cx="1008112" cy="20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92604" y="5691462"/>
              <a:ext cx="1008112" cy="20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87808" y="6005621"/>
              <a:ext cx="1008112" cy="20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02299" y="936744"/>
            <a:ext cx="2088232" cy="409934"/>
          </a:xfrm>
          <a:prstGeom prst="rect">
            <a:avLst/>
          </a:prstGeom>
          <a:noFill/>
          <a:ln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611560" y="5013176"/>
            <a:ext cx="1044116" cy="316104"/>
          </a:xfrm>
          <a:prstGeom prst="rect">
            <a:avLst/>
          </a:prstGeom>
          <a:noFill/>
          <a:ln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96850" y="6560947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164388" y="6560947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12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1540" y="3068960"/>
            <a:ext cx="7956884" cy="3594978"/>
            <a:chOff x="431540" y="3068960"/>
            <a:chExt cx="7956884" cy="35949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9289" t="27142" r="15350" b="20532"/>
            <a:stretch/>
          </p:blipFill>
          <p:spPr>
            <a:xfrm>
              <a:off x="431540" y="3068960"/>
              <a:ext cx="7956884" cy="359497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87813" y="4365104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97549" y="4696569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7740" y="5008984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8690" y="5348833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17740" y="5670773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17740" y="5992713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7265" y="6326088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9532" y="659023"/>
            <a:ext cx="8568952" cy="2194488"/>
            <a:chOff x="359532" y="752510"/>
            <a:chExt cx="8568952" cy="21944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0075" t="36700" r="15350" b="33900"/>
            <a:stretch/>
          </p:blipFill>
          <p:spPr>
            <a:xfrm>
              <a:off x="359532" y="752510"/>
              <a:ext cx="8568952" cy="21944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076056" y="1835269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6531" y="2169063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1864" y="2529480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39752" y="4462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งบประมาณรายได้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1457" y="784895"/>
            <a:ext cx="2232248" cy="409934"/>
          </a:xfrm>
          <a:prstGeom prst="rect">
            <a:avLst/>
          </a:prstGeom>
          <a:noFill/>
          <a:ln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11560" y="5273136"/>
            <a:ext cx="1044116" cy="316104"/>
          </a:xfrm>
          <a:prstGeom prst="rect">
            <a:avLst/>
          </a:prstGeom>
          <a:noFill/>
          <a:ln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96850" y="6560947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7164388" y="6560947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53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56" y="181230"/>
            <a:ext cx="8814488" cy="9233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หัวข้อชี้แจง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56" y="1400432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แบบประเมินผลการปฏิบัติราชการ ประจำปีงบประมาณ พ.ศ. 2561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755" y="2104767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การเข้าสู่ตำแหน่งที่สูงขึ้นของพนักงานมหาวิทยาลัย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754" y="2809102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ประกาศมหาวิทยาลัยฯที่เกี่ยวข้องกับพนักงานมหาวิทยาลัย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753" y="3513437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การจัดอันดับมหาวิทยาลัย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(U-Ranking)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753" y="4217772"/>
            <a:ext cx="8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เงินรางวัลที่เกี่ยวข้องกับบุคลากรสายสนับสนุนวิชาการ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9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0676" y="128325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ผู้ประเมินค่างาน</a:t>
            </a:r>
            <a:endParaRPr lang="th-TH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6850" y="6560947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164388" y="6560947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" y="1314450"/>
            <a:ext cx="88042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23 ให้อธิการบดีแต่งตั้งคณะกรรมการประเมินค่างานของตำแหน่งระดับชำนาญงาน ชำนาญงานพิเศษ ชำนาญการ ชำนาญการพิเศษและเชี่ยวชาญ ประกอบด้วย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รองอธิการบดีที่อธิการบดีมอบหมาย เป็นประธานกรรมการ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ผู้บังคับบัญชาของผู้เสนอ เป็นกรรมการ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ผู้อำนวยการกองบริหารงานบุคคล เป็นกรรมการและเลขานุการ</a:t>
            </a:r>
          </a:p>
          <a:p>
            <a:pPr algn="thaiDist"/>
            <a:endParaRPr lang="th-TH" sz="1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คณะกรรมการประเมินค่างานตามวรรคหนึ่ง มีหน้าที่ประเมินค่างานตามเกณฑ์การตัดสินที่กำหนด และเป็นไปตามกรอบของตำแหน่ง และไม่มีผลทำให้อัตรากำลังเพิ่มขึ้นแล้วนำเสนอคณะกรรมการประเมินและคณะกรรมการบริหารพนักงานพิจารณาอนุมัติ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9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1175" y="174923"/>
            <a:ext cx="6000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ผู้ประเมินผลงาน (คู่มือและผลงาน)</a:t>
            </a:r>
            <a:endParaRPr lang="th-TH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6850" y="6560947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164388" y="6560947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50" y="1314450"/>
            <a:ext cx="88042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25 การประเมินพนักงานเพื่อแต่งตั้งให้ดำรงตำแหน่งสูงขึ้น ให้อธิการบดีแต่งตั้งคณะกรรมการประเมิน ประกอบด้วย</a:t>
            </a:r>
          </a:p>
          <a:p>
            <a:pPr algn="thaiDist"/>
            <a:endParaRPr lang="th-TH" sz="1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รองอธิการบดีที่อธิการบดีมอบหมาย เป็นประธานกรรมการ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ผู้แทนรองอธิการบดี เลือกกันเอง จำนวน 1 คน เป็นกรรมการ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ผู้แทนคณบดี เลือกกันเอง จำนวน 1 คน เป็นกรรมการ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ผู้แทนผู้อำนวยการ เลือกกันเอง จำนวน 1 คน เป็นกรรมการ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(5) ผู้อำนวยการกองบริหารงานบุคคล เป็นกรรมการและเลขานุการ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52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0884514">
            <a:off x="-41843" y="292587"/>
            <a:ext cx="2981325" cy="1104900"/>
          </a:xfrm>
          <a:prstGeom prst="irregularSeal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49" y="845037"/>
            <a:ext cx="867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กองบริหารงานบุคคล จัดการประชุมปฏิบัติการเขียนการประเมินค่างาน</a:t>
            </a:r>
          </a:p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เพื่อเข้าสู่ตำแหน่งที่สูงขึ้น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15 – 16 มีนาคม 2561 (นอกสถานที่)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3826" y="3166984"/>
            <a:ext cx="902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คุณสมบัติของผู้ที่เข้าร่วมประชุมฯ </a:t>
            </a:r>
          </a:p>
          <a:p>
            <a:pPr lvl="2"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มีความก้าวหน้าในการเขียนแบบประเมินค่างาน และคู่มือการปฏิบัติงาน มากที่สุด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3826" y="2074966"/>
            <a:ext cx="902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lvl="2"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เพื่อวิพากษ์แบบประเมินค่างานและคู่มือการปฏิบัติงาน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3826" y="4190047"/>
            <a:ext cx="902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จำนวนผู้เข้าร่วม	</a:t>
            </a:r>
          </a:p>
          <a:p>
            <a:pPr lvl="2"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 จำนวน 50 คน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3826" y="5213110"/>
            <a:ext cx="902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ติดต่อสอบถาม</a:t>
            </a:r>
          </a:p>
          <a:p>
            <a:pPr lvl="1"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ฝ่ายฝึกอบรมและพัฒนาบุคลากร กองบริหารงานบุคคล โทร 1259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26" y="1130552"/>
            <a:ext cx="8893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ประกาศเกี่ยวกับการบริหารงานบุคคล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ควรทราบ</a:t>
            </a:r>
          </a:p>
        </p:txBody>
      </p:sp>
    </p:spTree>
    <p:extLst>
      <p:ext uri="{BB962C8B-B14F-4D97-AF65-F5344CB8AC3E}">
        <p14:creationId xmlns:p14="http://schemas.microsoft.com/office/powerpoint/2010/main" val="3741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52400" y="990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หลักเกณฑ์และวิธีการลา และการลาโดยได้รับค่าจ้างและเงินประจำตำแหน่ง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2400" y="39624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</a:t>
            </a:r>
            <a:r>
              <a:rPr lang="th-TH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หลักเกณฑ์</a:t>
            </a:r>
            <a:r>
              <a:rPr lang="th-TH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และวิธีการย้าย</a:t>
            </a:r>
            <a:r>
              <a:rPr lang="th-TH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พนักงานพนักงาน</a:t>
            </a:r>
            <a:endParaRPr lang="th-TH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95400" y="1981200"/>
            <a:ext cx="7620000" cy="15240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indent="-8096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อาทิ 1.1 การลาคลอดบุตร ลาได้ไม่เกิน 90 วัน และสามารถลาเพื่อดูแลบุตร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หลังคลอด ไม่เกิน 150 วัน โดยไม่ได้รับค่าจ้างระหว่างลา </a:t>
            </a:r>
          </a:p>
          <a:p>
            <a:pPr marL="809625" indent="-361950" algn="thaiDist"/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1.2 การลาติดตามคู่สมรส ลาได้ไม่เกิน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ในกรณีจำเป็นอาจลาต่อได้อีก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แต่รวมแล้วต้องไม่เกิน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โดยไม่ได้รับค่าจ้างระหว่างลา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95400" y="4724400"/>
            <a:ext cx="76200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การย้ายสามารถทำได้ทุกกรณี โดยต้องมีคุณสมบัติเฉพาะตำแหน่งตรงกับมาตรฐานที่กำหนดตำแหน่งที่จะย้ายไป ซึ่งการย้ายต้อง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ได้รับการยินยอม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จากต้นสังกัด และ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มีหนังสือตอบรับไม่ขัดข้อง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จากหน่วยงานที่จะย้ายไป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92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52400" y="990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3. ประกาศฯ หลักเกณฑ์และวิธีการบรรจุกลับเข้าเป็นพนักงานมหาวิทยาลัยเนื่องจากไปรับราชการทหาร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95400" y="1981200"/>
            <a:ext cx="7620000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ลาเข้ารับการเตรียมพล และรายงานตัวกลับเข้าปฏิบัติหน้าที่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ระยะเวลาที่มหาวิทยาลัยกำหนดให้ลา หากรับราชการทหาร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ไม่น้อยกว่า 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8 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โดย</a:t>
            </a:r>
            <a:r>
              <a:rPr lang="th-TH" sz="2400" u="sng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ได้รับค่าจ้างสูงกว่าเดิมตามอัตรา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ที่คณะกรรมการบริหารพนักงานกำหนด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2400" y="3657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 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ประกาศฯ การให้พนักงานไปปฏิบัติงานเพื่อเพิ่มพูนความรู้ทางวิชาการ </a:t>
            </a:r>
            <a:r>
              <a:rPr lang="th-TH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(เฉพาะสายวิชาการ)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95400" y="4648200"/>
            <a:ext cx="7620000" cy="18288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สามารถลาได้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 12 เดือน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ภายใต้ 3 กรณี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4.1 การวิจัย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4.2 การแต่งหรือเรียบเรียงตำราทางวิชาการ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4.3 การไปปฏิบัติงานเพื่อเพิ่มพูนความรู้ทางวิชาการอย่างอื่น ซึ่งได้รับความเห็นชอบจากคณะกรรมการบริหารพนักงาน 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4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95400" y="1752600"/>
            <a:ext cx="7620000" cy="16002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พัฒนาพนักงาน มี </a:t>
            </a: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 ดังนี้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5.1 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ไปศึกษา ภายในประเทศและต่างประเทศ (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ตามระยะเวลาที่กำหนด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5.2 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ฝึกอบรม ดูงานและการปฏิบัติงานวิจัย ภายในประเทศและต่างประเทศ</a:t>
            </a:r>
          </a:p>
          <a:p>
            <a:pPr indent="85725"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5.3 การ</a:t>
            </a:r>
            <a:r>
              <a:rPr lang="th-TH" sz="2400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พัฒนาความเชี่ยวชาญทักษะวิชาชีพ ภายในประเทศ ระยะเวลา</a:t>
            </a:r>
            <a:r>
              <a:rPr lang="th-TH" sz="240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 </a:t>
            </a:r>
            <a:r>
              <a:rPr lang="th-TH" sz="2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 ปี</a:t>
            </a:r>
            <a:endParaRPr lang="th-TH" sz="240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2400" y="36576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การเลื่อนค่าจ้างพนักงานมหาวิทยาลัย (งบประมาณแผ่นดิน)</a:t>
            </a:r>
            <a:endParaRPr lang="th-TH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95400" y="4648200"/>
            <a:ext cx="7620000" cy="1524000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การเลื่อนค่าจ้าง ต้องเป็นไปตามหลักเกณฑ์และวิธีการที่กำหนดในประกาศและ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ให้นำผลการประเมินผลการปฏิบัติราชการ ตามข้อบังคับมหาวิทยาลัยมาประกอบพิจารณา โดยให้เลื่อนค่าจ้างได้ไม่เกินวงเงินที่มหาวิทยาลัยได้จัดสรรให้ใช้ใน</a:t>
            </a:r>
            <a:b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การเลื่อนค่าจ้าง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52400" y="9906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และวิธีการพัฒนาพนักงาน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69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52400" y="8382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7.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การจัดกลุ่มพนักงานมหาวิทยาลัยตำแหน่งผู้ปฏิบัติการ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2400" y="19812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8. 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ประกาศฯ หลักเกณฑ์การรับบุคคลเข้าเป็นพนักงานมหาวิทยาลัยตำแหน่งวิชาการและตำแหน่งสนับสนุนวิชาการ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52400" y="3429000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9.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กำหนดวันทำงาน เวลาทำงาน วันหยุดงานตามประเพณี วันหยุดประจำปีของพนักงานมหาวิทยาลัย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52400" y="4800600"/>
            <a:ext cx="88392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10.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การดำเนินการทางวินัยแก่พนักงานมหาวิทยาลัย</a:t>
            </a:r>
            <a:endParaRPr lang="th-TH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80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52400" y="914400"/>
            <a:ext cx="8839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11. ประกาศฯ หลักเกณฑ์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และวิธีการปรับวุฒิพนักงานมหาวิทยาลัย</a:t>
            </a:r>
            <a:endParaRPr lang="th-TH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52400" y="3584606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13.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หลักเกณฑ์ วิธีการและเงื่อนไขการเลื่อนตำแหน่งพนักงานให้สูงขึ้น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52400" y="2139827"/>
            <a:ext cx="88392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12. ประกาศ</a:t>
            </a:r>
            <a:r>
              <a:rPr lang="th-TH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เงินประจำตำแหน่งและค่าตอบแทนพิเศษสำหรับพนักงานมหาวิทยาลัย</a:t>
            </a: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381000" y="5080337"/>
            <a:ext cx="8305800" cy="101566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dirty="0" smtClean="0">
                <a:latin typeface="TH Niramit AS" pitchFamily="2" charset="-34"/>
                <a:cs typeface="TH Niramit AS" pitchFamily="2" charset="-34"/>
              </a:rPr>
              <a:t>** สามารถ</a:t>
            </a:r>
            <a:r>
              <a:rPr lang="th-TH" sz="3000" dirty="0">
                <a:latin typeface="TH Niramit AS" pitchFamily="2" charset="-34"/>
                <a:cs typeface="TH Niramit AS" pitchFamily="2" charset="-34"/>
              </a:rPr>
              <a:t>ดาวน์โหลดเอกสาร ได้ที่เว็บไซต์ กองบริหารงาน</a:t>
            </a:r>
            <a:r>
              <a:rPr lang="th-TH" sz="3000" dirty="0" smtClean="0">
                <a:latin typeface="TH Niramit AS" pitchFamily="2" charset="-34"/>
                <a:cs typeface="TH Niramit AS" pitchFamily="2" charset="-34"/>
              </a:rPr>
              <a:t>บุคคล **</a:t>
            </a:r>
            <a:endParaRPr lang="th-TH" sz="3000" dirty="0">
              <a:latin typeface="TH Niramit AS" pitchFamily="2" charset="-34"/>
              <a:cs typeface="TH Niramit AS" pitchFamily="2" charset="-34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http://personnel.ssru.ac.th/index.php/th</a:t>
            </a:r>
            <a:endParaRPr lang="th-TH" sz="3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07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062" y="1140167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การจัดอันดับมหาวิทยาลัย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(U-Ranking)</a:t>
            </a:r>
            <a:endParaRPr lang="th-TH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97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143" y="182005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ยุทธศาสตร์มหาวิทยาลัยราชภัฏสวนสุนันทา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5760" y="1568599"/>
            <a:ext cx="3540176" cy="4536504"/>
            <a:chOff x="467544" y="1484784"/>
            <a:chExt cx="3540176" cy="4536504"/>
          </a:xfrm>
        </p:grpSpPr>
        <p:sp>
          <p:nvSpPr>
            <p:cNvPr id="6" name="Rounded Rectangle 5"/>
            <p:cNvSpPr/>
            <p:nvPr/>
          </p:nvSpPr>
          <p:spPr>
            <a:xfrm>
              <a:off x="467544" y="1700808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พัฒนามหาวิทยาลัยให้เป็นเอตทัคคะอย่างยั่งยืน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7544" y="2924944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สร้างผลงานวิชาการ ตีพิมพ์ เผยแพร่ และสิทธิทางปัญญา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7544" y="4149080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สร้างความสัมพันธ์และเชื่อมโยงเครือข่าย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67544" y="5373216"/>
              <a:ext cx="354017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ขยายการยกย่องระดับนานาชาติ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7544" y="1484784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1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7544" y="2708920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2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7544" y="3933056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3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7544" y="5157192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4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76056" y="1568599"/>
            <a:ext cx="3744416" cy="4536504"/>
            <a:chOff x="5220072" y="1484784"/>
            <a:chExt cx="3744416" cy="4536504"/>
          </a:xfrm>
        </p:grpSpPr>
        <p:sp>
          <p:nvSpPr>
            <p:cNvPr id="14" name="Rounded Rectangle 13"/>
            <p:cNvSpPr/>
            <p:nvPr/>
          </p:nvSpPr>
          <p:spPr>
            <a:xfrm>
              <a:off x="5220072" y="1700808"/>
              <a:ext cx="374441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พัฒนามหาวิทยาลัยให้เป็นเอตทัคคะอย่างยั่งยืน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20072" y="2924944"/>
              <a:ext cx="3744416" cy="648072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rgbClr val="FF3300"/>
                  </a:solidFill>
                  <a:latin typeface="TH Niramit AS" pitchFamily="2" charset="-34"/>
                  <a:cs typeface="TH Niramit AS" pitchFamily="2" charset="-34"/>
                </a:rPr>
                <a:t>สร้างผลงานวิชาการสู่การยกระดับภูมิปัญญาท้องถิ่นอย่างยั่งยืน</a:t>
              </a:r>
              <a:endParaRPr lang="th-TH" sz="1400" b="1" dirty="0">
                <a:solidFill>
                  <a:srgbClr val="FF3300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20072" y="4149080"/>
              <a:ext cx="3744416" cy="648072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rgbClr val="FF3300"/>
                  </a:solidFill>
                  <a:latin typeface="TH Niramit AS" pitchFamily="2" charset="-34"/>
                  <a:cs typeface="TH Niramit AS" pitchFamily="2" charset="-34"/>
                </a:rPr>
                <a:t>สร้างความสัมพันธ์ เชื่อมโยงเครือข่ายและท้องถิ่น</a:t>
              </a:r>
              <a:endParaRPr lang="th-TH" sz="1400" b="1" dirty="0">
                <a:solidFill>
                  <a:srgbClr val="FF3300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20072" y="5373216"/>
              <a:ext cx="3744416" cy="648072"/>
            </a:xfrm>
            <a:prstGeom prst="roundRect">
              <a:avLst/>
            </a:prstGeom>
            <a:solidFill>
              <a:srgbClr val="EBFFEB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th-TH" sz="14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ขยายการยกย่องระดับนานาชาติ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220072" y="1484784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1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220072" y="2708920"/>
              <a:ext cx="1296144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2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20072" y="3933056"/>
              <a:ext cx="1296144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3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20072" y="5157192"/>
              <a:ext cx="1296144" cy="3600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2"/>
                  </a:solidFill>
                  <a:latin typeface="TH Niramit AS" pitchFamily="2" charset="-34"/>
                  <a:cs typeface="TH Niramit AS" pitchFamily="2" charset="-34"/>
                </a:rPr>
                <a:t>ยุทธศาสตร์ที่ 4</a:t>
              </a:r>
              <a:endParaRPr lang="th-TH" sz="1600" b="1" dirty="0">
                <a:solidFill>
                  <a:schemeClr val="tx2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67944" y="1856631"/>
            <a:ext cx="936104" cy="4248472"/>
            <a:chOff x="4427984" y="1772816"/>
            <a:chExt cx="792088" cy="4248472"/>
          </a:xfrm>
        </p:grpSpPr>
        <p:sp>
          <p:nvSpPr>
            <p:cNvPr id="18" name="Striped Right Arrow 17"/>
            <p:cNvSpPr/>
            <p:nvPr/>
          </p:nvSpPr>
          <p:spPr>
            <a:xfrm>
              <a:off x="4427984" y="2924945"/>
              <a:ext cx="792088" cy="576064"/>
            </a:xfrm>
            <a:prstGeom prst="stripedRightArrow">
              <a:avLst/>
            </a:prstGeom>
            <a:solidFill>
              <a:srgbClr val="FF33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bg1"/>
                  </a:solidFill>
                  <a:latin typeface="TH Niramit AS" pitchFamily="2" charset="-34"/>
                  <a:cs typeface="TH Niramit AS" pitchFamily="2" charset="-34"/>
                </a:rPr>
                <a:t>ปรับเป็น</a:t>
              </a:r>
              <a:endParaRPr lang="th-TH" sz="1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19" name="Striped Right Arrow 18"/>
            <p:cNvSpPr/>
            <p:nvPr/>
          </p:nvSpPr>
          <p:spPr>
            <a:xfrm>
              <a:off x="4427984" y="4149080"/>
              <a:ext cx="792088" cy="576064"/>
            </a:xfrm>
            <a:prstGeom prst="stripedRightArrow">
              <a:avLst/>
            </a:prstGeom>
            <a:solidFill>
              <a:srgbClr val="FF33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bg1"/>
                  </a:solidFill>
                  <a:latin typeface="TH Niramit AS" pitchFamily="2" charset="-34"/>
                  <a:cs typeface="TH Niramit AS" pitchFamily="2" charset="-34"/>
                </a:rPr>
                <a:t>ปรับเป็น</a:t>
              </a:r>
              <a:endParaRPr lang="th-TH" sz="1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8" name="Striped Right Arrow 27"/>
            <p:cNvSpPr/>
            <p:nvPr/>
          </p:nvSpPr>
          <p:spPr>
            <a:xfrm>
              <a:off x="4427984" y="1772816"/>
              <a:ext cx="792088" cy="576064"/>
            </a:xfrm>
            <a:prstGeom prst="striped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rgbClr val="0000FF"/>
                  </a:solidFill>
                  <a:latin typeface="TH Niramit AS" pitchFamily="2" charset="-34"/>
                  <a:cs typeface="TH Niramit AS" pitchFamily="2" charset="-34"/>
                </a:rPr>
                <a:t>คงเดิม</a:t>
              </a:r>
              <a:endParaRPr lang="th-TH" sz="1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9" name="Striped Right Arrow 28"/>
            <p:cNvSpPr/>
            <p:nvPr/>
          </p:nvSpPr>
          <p:spPr>
            <a:xfrm>
              <a:off x="4427984" y="5445224"/>
              <a:ext cx="792088" cy="576064"/>
            </a:xfrm>
            <a:prstGeom prst="striped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rgbClr val="0000FF"/>
                  </a:solidFill>
                  <a:latin typeface="TH Niramit AS" pitchFamily="2" charset="-34"/>
                  <a:cs typeface="TH Niramit AS" pitchFamily="2" charset="-34"/>
                </a:rPr>
                <a:t>คงเดิม</a:t>
              </a:r>
              <a:endParaRPr lang="th-TH" sz="1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95536" y="1208559"/>
            <a:ext cx="1008112" cy="360040"/>
          </a:xfrm>
          <a:prstGeom prst="roundRect">
            <a:avLst/>
          </a:prstGeom>
          <a:solidFill>
            <a:srgbClr val="FFFFCC"/>
          </a:solidFill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ปี 2560</a:t>
            </a:r>
            <a:endParaRPr lang="th-TH" sz="20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04048" y="1208559"/>
            <a:ext cx="1008112" cy="360040"/>
          </a:xfrm>
          <a:prstGeom prst="roundRect">
            <a:avLst/>
          </a:prstGeom>
          <a:solidFill>
            <a:srgbClr val="FFFFCC"/>
          </a:solidFill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ปี 2561</a:t>
            </a:r>
            <a:endParaRPr lang="th-TH" sz="20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06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67337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มหาวิทยาลัยราชภัฏสวนสุนันทา  มหาวิทยาลัยแม่แบบที่ดีของสังคม  มหาวิทยาลัยราชภัฏอันดับ 1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83" y="1123421"/>
            <a:ext cx="2728069" cy="14346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8" y="1291653"/>
            <a:ext cx="3386662" cy="10981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ound Diagonal Corner Rectangle 7"/>
          <p:cNvSpPr/>
          <p:nvPr/>
        </p:nvSpPr>
        <p:spPr>
          <a:xfrm>
            <a:off x="190122" y="190123"/>
            <a:ext cx="8799969" cy="658374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การขับเคลื่อนมหาวิทยาลัย สู่การจัดอันดับมหาวิทยาลัย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22" y="2888124"/>
            <a:ext cx="8799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การทำเว็บไซต์ประจำหน่วยงาน</a:t>
            </a:r>
          </a:p>
          <a:p>
            <a:r>
              <a:rPr lang="th-TH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การช่วยกันเข้าเว็บไซต์มหาวิทยาลัย หรือเว็บไซต์หน่วยงาน (ทำทุกคน)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การทำแบบฟอร์มหรือเอกสารต่างๆ เป็น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PDF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แล้วเผยแพร่บนเว็บไซต์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การประชาสัมพันธ์ข่าว/ กิจกรรมบนเว็บไซต์หน่วยงาน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2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90122" y="190123"/>
            <a:ext cx="8799969" cy="525101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จำนวนบุคลากรสายสนับสนุนที่ได้รับทุนในการนำเสนอผลงานในต่างประเทศ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121" y="801103"/>
          <a:ext cx="879996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083"/>
                <a:gridCol w="5342562"/>
                <a:gridCol w="2178324"/>
              </a:tblGrid>
              <a:tr h="32335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จำนวนคนได้รับทุน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วิทยาลัยนวัตกรรมและการจัดการ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สำนักวิทยบริการและเทคโนโลยีสารสนเทศ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สำนักวิชาการศึกษาทั่วไปฯ (</a:t>
                      </a:r>
                      <a:r>
                        <a:rPr 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</a:t>
                      </a:r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16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rowSpan="11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วิทยาลัยสหเวชศาสตร์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วิทยาลัยนวัตกรรมและการจัดการ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วิทยาลัยโลจิสติกส์และซัพพลายเชน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บัณฑิตวิทยาลัย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สำนักทรัพย์สินและรายได้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16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7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02" y="863030"/>
            <a:ext cx="912678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ระดับชาติ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endParaRPr lang="en-US" sz="7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การสัมมนาเครือข่ายองค์กรการเรียนรู้เพื่อการพัฒนาคุณภาพมาตรฐานการศึกษา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Mini UKM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18</a:t>
            </a:r>
          </a:p>
          <a:p>
            <a:endParaRPr lang="th-TH" sz="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วันที่ 22 – 23 มีนาคม 2561 ณ มหาวิทยาลัยราชภัฏสวนสุนันทา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(มรภ.สวนสุนันทา เป็นเจ้าภาพ)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90122" y="189469"/>
            <a:ext cx="8799969" cy="572566"/>
          </a:xfrm>
          <a:prstGeom prst="round2DiagRect">
            <a:avLst>
              <a:gd name="adj1" fmla="val 37357"/>
              <a:gd name="adj2" fmla="val 0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การเผยแพร่ผลงาน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KM, R2R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และวิจัย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66220"/>
              </p:ext>
            </p:extLst>
          </p:nvPr>
        </p:nvGraphicFramePr>
        <p:xfrm>
          <a:off x="124306" y="3568320"/>
          <a:ext cx="8799969" cy="23413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8960"/>
                <a:gridCol w="3101009"/>
              </a:tblGrid>
              <a:tr h="43179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08631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ส่งใบสมัครเข้าร่วมโครงการ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28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กุมภาพันธ์ 2561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0365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ส่งบทความวิจัย (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Full</a:t>
                      </a:r>
                      <a:r>
                        <a:rPr lang="en-US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Paper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กุมภาพันธ์ – 31 มีนาคม 2561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54227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ยื่นเอกสารขอรับทุนกับฝ่ายกองทุนพัฒนาบุคลากร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เมษายน 2561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0793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เดินทางเข้าร่วมการนำเสนอผลงานวิจัย ณ ประเทศสวิสเซอร์แลนด์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– 23 มิถุนายน 2561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(ช่วงเวลาโดยประมาณ)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4306" y="2920683"/>
            <a:ext cx="6400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ระดับนานาชาติ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ประเทศสวิสเซอร์แลนด์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062" y="1140167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</a:p>
          <a:p>
            <a:pPr algn="ctr"/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เงินรางวัลที่เกี่ยวข้อง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สายสนับสนุนวิชาการ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10068" y="1075267"/>
            <a:ext cx="88776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ข้อกำหนดการขอรับเงินสนับสนุนเบื้องต้นมีดังนี้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1. ผู้ขอรับทุน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ต้องปฏิบัติงานเต็มเวลามาแล้ว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3 เดือน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2. ผลงานจะต้อง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ไม่เป็นส่วนหนึ่งของการศึกษา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ที่ได้รับทุนจากมหาวิทยาลัย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3. ผลงานจะต้อง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ไม่เคยเผยแพร่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ที่ใดมาก่อน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ทุกรูปแบบการเผยแพร่)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 เนื้อหาของผลงานที่จะขอรับทุน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ผลงานภาษาไทย ต้องมีเนื้อหาไม่น้อยกว่า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หน้า </a:t>
            </a:r>
            <a:r>
              <a:rPr lang="en-US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A4</a:t>
            </a:r>
          </a:p>
          <a:p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ผลงานภาษาอังกฤษ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ต้องมีเนื้อหาไม่น้อยกว่า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A4</a:t>
            </a:r>
            <a:endParaRPr lang="th-TH" sz="2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5. สัดส่วนผลงาน (กรณีมีผู้ร่วมผลงาน)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มีผู้ร่วมเป็นคนภายในทั้งหมด ผู้ขอรับทุนจะต้องมีสัดส่วนในผลงาน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ขึ้นไป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มีผู้ร่วมเป็นคนภายนอกอย่างน้อย 1 คน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ผู้ขอรับทุนจะต้องมีสัดส่วนในผลงาน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en-US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6. จำนวนการขอรับทุน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การนำเสนอผลงานที่จัดในประเทศ ขอรับทุนได้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การนำเสนอผลงานที่จัดในต่างประเทศ ขอรับทุนได้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2 ครั้ง/ปีงบประมาณ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การนำเสนอผลงานใน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ระดับนานาชาติ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การประชุมนั้นจะต้อง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</a:t>
            </a:r>
            <a:r>
              <a:rPr lang="th-TH" sz="2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scholar </a:t>
            </a:r>
            <a:r>
              <a:rPr lang="th-TH" sz="2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หรือสูงกว่า</a:t>
            </a:r>
          </a:p>
          <a:p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** การนำเสนอผลงานวิจัย ระดับนานาชาติ ภายใน 2 ครั้ง จะต้องมี 1 ครั้ง ที่อยู่ในฐานที่สูงกว่า </a:t>
            </a:r>
            <a:r>
              <a:rPr lang="en-US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scholar  </a:t>
            </a:r>
            <a:endParaRPr lang="th-TH" sz="22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550294" y="6519446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มีข้อมูลเพิ่มเติมหน้าถัดไป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86267" y="169333"/>
            <a:ext cx="6041918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เงินสนับสนุนการนำเสนอผลงานวิจัย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(KM , R2R)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78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160866" y="1425265"/>
          <a:ext cx="885613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652"/>
                <a:gridCol w="2309282"/>
                <a:gridCol w="2235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ค่าใช้จ่ายในการเดินทางตามกลุ่มประเทศ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จำนวนวัน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(การเดินทาง)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จำนวนเงินที่สนับสนุน 50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ภายในประเทศ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 2 คืน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ตามจริงไม่เกิน 10,000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ประเทศกลุ่มอาเซียน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30,000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 2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ประเทศในทวีปเอเชีย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35,000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 2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17,500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ประเทศญี่ปุ่น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45,000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วัน 3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22,500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ประเทศในทวีปออสเตรเลีย/นิวซีแลนด์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50,000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วัน 3 คืน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ประเทศในทวีปยุโรป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60,000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วัน 4 คืน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ประเทศในทวีปอเมริกา/ทวีป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แอฟ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ริกา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(ทุน 70,000 บาท)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วัน 4 คืน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35,000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101600" y="177800"/>
            <a:ext cx="845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จำนวนเงินสนับสนุนการนำเสนอผลงานที่ผู้ขอรับทุนจะได้รับ มีดังนี้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1600" y="4631267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ข้อมูลเพิ่มเติม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ี่นำเสนอในระดับนานาชาติแล้วได้รับการตีพิมพ์ในวารสารวิชาการที่อยู่ในฐานข้อมูลตามที่มหาวิทยาลัยกำหนด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สามารถขอรับเงินเพิ่มเติมตามสัดส่วนของฐานข้อมูล จากเงินที่ได้รับทุน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(ไม่รวมค่าลงทะเบียน 5,000 บาท)</a:t>
            </a:r>
            <a:r>
              <a:rPr lang="th-TH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TCI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2 ขอรับเงินเพิ่มได้อีก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TCI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ขอรับเงินเพิ่มได้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 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40%</a:t>
            </a:r>
            <a:endParaRPr lang="th-TH" sz="2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SJR/ SCOPUS/ ISI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หรือฐานข้อมูลนานาชาติที่มหาวิทยาลัยรับรอง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ขอรับเงินเพิ่มได้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 </a:t>
            </a:r>
            <a:r>
              <a:rPr lang="th-TH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2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1600" y="781683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ผู้ขอรับทุนจะได้รับค่าลงทะเบียน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ตามที่จ่ายจริงไม่เกิน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5,000 บาท </a:t>
            </a: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โดยไม่รวมค่าเดินทาง</a:t>
            </a:r>
            <a:endParaRPr lang="th-TH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4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22683" y="1083732"/>
            <a:ext cx="8953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การขอรับเงินรางวัลการตีพิมพ์บทความทางวิชาการหรือบทความวิจัย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มีข้อกำหนดดังนี้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1. บทความวิจัย 1 เรื่องขอรับเงินรางวัลได้ 1 ครั้ง และต้องยื่นขอรับเงินรางวัลภายใน 1 ปี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นับจากวันที่ตีพิมพ์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ผลงานจะต้อง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ไม่เป็นส่วนหนึ่งของการศึกษา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ที่ได้รับทุนจากมหาวิทยาลัย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ผลงานจะต้อง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ไม่เคยเผยแพร่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ที่ใดมาก่อน (ทุกรูปแบบการเผยแพร่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4. ผลงานจะต้อง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ไม่เคยรับเงินสนับสนุน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ใดๆ จากมหาวิทยาลัย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(เช่น ค่าลงทะเบียน หรือทุนการนำเสนอ)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5.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สัดส่วนผลงาน (กรณีมีผู้ร่วม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ผลงานทั้งที่เป็นคนภายในและภายนอก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ขอรับรางวัลจะต้อง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มีสัดส่วนในผลงาน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ขึ้นไป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อาจารย์สามารถขอรับเงินรางวัลการตีพิมพ์บทความวิชาการหรือบทความวิจัยได้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ไม่จำกัดจำนวนเรื่อง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ต่อปี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550294" y="6519446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มีข้อมูลเพิ่มเติมหน้าถัดไป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6266" y="169333"/>
            <a:ext cx="5249829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เงินรางวัลการตีพิมพ์บทความในวารสาร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2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262465" y="804334"/>
          <a:ext cx="866140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69"/>
                <a:gridCol w="2480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ระดับการตีพิมพ์</a:t>
                      </a:r>
                      <a:endParaRPr lang="th-TH" sz="36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เงินรางวัล/เรื่อง</a:t>
                      </a:r>
                    </a:p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TCI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 2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TCI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กลุ่มที่ 1</a:t>
                      </a:r>
                      <a:endParaRPr lang="th-TH" sz="2800" dirty="0" smtClean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ฐานข้อมูลระดับนานาชาติที่มหาวิทยาลัยรับรองคุณภาพ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SJR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(คลอ</a:t>
                      </a:r>
                      <a:r>
                        <a:rPr lang="th-TH" sz="2800" baseline="0" dirty="0" err="1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ไทล์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3 และ 4 หรือ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Q3, Q4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SJR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(คลอ</a:t>
                      </a:r>
                      <a:r>
                        <a:rPr lang="th-TH" sz="2800" baseline="0" dirty="0" err="1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ไทล์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1 และ 2 หรือ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Q1, Q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</a:t>
                      </a:r>
                      <a:endParaRPr lang="th-TH" sz="2800" dirty="0" smtClean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SCOPUS </a:t>
                      </a:r>
                      <a:r>
                        <a:rPr lang="th-TH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ISI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70,000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60865" y="217213"/>
            <a:ext cx="8763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รางวัลการตีพิมพ์บทความทางวิชาการหรือบทความ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วิจัยในวารสารวิชาการ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28601" y="5071533"/>
            <a:ext cx="643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เงินรางวัลที่ได้รับจะแปรผันตาม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สัดส่วนผลงาน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ที่ตีพิมพ์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48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86267" y="990604"/>
            <a:ext cx="694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การขอรับเงินรางวัลด้านผลงานวิจัย 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 R2R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 และรางวัลอื่นๆ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186267" y="1574804"/>
          <a:ext cx="8763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673"/>
                <a:gridCol w="1640915"/>
                <a:gridCol w="154641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ระดับรางวัลด้านผลงานวิจัย วิชาการ การสอน วิชาชีพ 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และรางวัลอื่นๆ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เงินรางวัล (บาท)</a:t>
                      </a:r>
                      <a:endParaRPr lang="th-TH" sz="24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ระดับชาติ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ระดับนานาชาติ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ระดับชมเชย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ระดับดี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ระดับดีมาก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ระดับดีเด่น/ ดีเยี่ยม/ ยอดเยี่ยม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เงินรางวัลการสร้างชื่อเสียงอื่นๆ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66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39620" y="1038026"/>
            <a:ext cx="8953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การขอรับเงินรางวัลการ</a:t>
            </a:r>
            <a:r>
              <a:rPr lang="th-TH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จดสิทธิบัตร/ อนุ</a:t>
            </a:r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มีข้อกำหนดดังนี้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ผลงานต้องเป็นของผู้ข้อรับรางวัล หากมีผู้ร่วมผลงาน ผู้ขอรับรางวัลต้องมีชื่ออยู่ใน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1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2. ผลงานต้อง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ส่วนหนึ่งของการศึกษาของผู้ขอรับรางวัล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3. ผลงานต้องได้รับอนุมัติสิทธิบัตร/อนุสิทธิบัตร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มาแล้วไม่เกิน 1 ปี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(นับจากวันที่อนุมัติ)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 ผลงาน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ต้องมีรูปเล่ม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งานวิจัย/ นวัตกรรม/ งานสร้างสรรค์ ที่มีการวิเคราะห์ สังเคราะห์ในผลงาน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5. กรณีที่งานวิจัยหรือนวัตกรรม 1 เล่ม ได้รับสิทธิบัตร/อนุสิทธิบัตร มากกว่า 1 ผลงาน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จะขอรับรางวัลได้ 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เพียง 1 ผลงานเท่านั้น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ผู้ขอรับรางวัลต้อง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ปฏิบัติงานเต็มเวลา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และมีอายุการปฏิบัติงาน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9 เดือน</a:t>
            </a:r>
          </a:p>
          <a:p>
            <a:r>
              <a:rPr lang="th-TH" sz="24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รางวัลที่จะได้รับ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220134" y="4454346"/>
          <a:ext cx="879711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133"/>
                <a:gridCol w="3496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ประเภทรางวัล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จำนวนเงินรางวัล (บาท)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อนุสิทธิบัตร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สิทธิบัตร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  <a:endParaRPr lang="th-TH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เงินรางวัลการจดสิทธิบัตร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67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887" y="749642"/>
            <a:ext cx="805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  <a:p>
            <a:pPr algn="ctr"/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แบบประเมินผลการปฏิบัติราชการ ประจำปีงบประมาณ พ.ศ. 2561</a:t>
            </a:r>
            <a:endParaRPr lang="th-TH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6"/>
          <p:cNvSpPr/>
          <p:nvPr/>
        </p:nvSpPr>
        <p:spPr>
          <a:xfrm>
            <a:off x="1650490" y="3784538"/>
            <a:ext cx="61145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รอบ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1/2561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 ตุลาคม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– 31 มีนาคม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650490" y="4703555"/>
            <a:ext cx="61145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รอบ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2/2561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 เมษายน 2561 – 30 กันยายน 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6267" y="169333"/>
            <a:ext cx="4902200" cy="65193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เงินสนับสนุนการศึกษาต่อ ป.โท ป.เอก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86267" y="982134"/>
            <a:ext cx="86952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การขอรับทุนในการศึกษาต่อ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มีข้อกำหนดเบื้องต้นดังนี้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1. เป็นบุคลากรปฏิบัติงานเต็มเวลาต่อเนื่อง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1 ปี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มีอายุไม่เกิน 40 ปี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3. ต้องศึกษาในสาขาที่สอดคล้องกับการปฏิบัติงาน และ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ได้รับอนุญาต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จากหน่วยงานต้นสังกัด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4. ต้อง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ไม่อยู่ระหว่าง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การชดใช้ทุน การตั้งกรรมการสอบทางวินัย หรือรับทุนจากหน่วยงานภายนอกอื่นๆ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5. ต้องมีผลการศึกษาเดิม ดังนี้</a:t>
            </a:r>
          </a:p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ทุน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ป.โท 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ขอรับทุนต้องมีผลการศึกษาระดับปริญญาตรี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2.75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 ป.เอก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ขอรับทุนต้องมีผลการศึกษาระดับ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3.50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6. ต้องมีผลสอบภาษาอังกฤษดังนี้</a:t>
            </a:r>
            <a:endParaRPr lang="th-TH" sz="1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550294" y="6519446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มีข้อมูลเพิ่มเติมหน้าถัดไป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5"/>
          <p:cNvGraphicFramePr>
            <a:graphicFrameLocks noGrp="1"/>
          </p:cNvGraphicFramePr>
          <p:nvPr>
            <p:extLst/>
          </p:nvPr>
        </p:nvGraphicFramePr>
        <p:xfrm>
          <a:off x="711198" y="4458424"/>
          <a:ext cx="828040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15"/>
                <a:gridCol w="1182915"/>
                <a:gridCol w="1182915"/>
                <a:gridCol w="1182915"/>
                <a:gridCol w="1182915"/>
                <a:gridCol w="1182915"/>
                <a:gridCol w="11829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การศึกษาต่อภายในประเทศ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การศึกษาต่อในต่างประเทศ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TOELFL</a:t>
                      </a:r>
                      <a:r>
                        <a:rPr lang="en-US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ITP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TOEFL </a:t>
                      </a:r>
                      <a:r>
                        <a:rPr lang="en-US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iBT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IELTS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TOELFL</a:t>
                      </a:r>
                      <a:r>
                        <a:rPr lang="en-US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ITP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TOEFL </a:t>
                      </a:r>
                      <a:r>
                        <a:rPr lang="en-US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iBT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IELTS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1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13267" y="1608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มหาวิทยาลัยที่จะศึกษาต่อต้องอยู่ในข้อกำหนด ดังนี้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651933" y="597127"/>
          <a:ext cx="824653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158"/>
                <a:gridCol w="1902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มหาวิทยาลัยต่างประเทศ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Time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Higher Education Supplement (THES)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Institute of Higher Education of Shanghai Jiao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Tong University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1-500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QS World University Rankings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1-400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651933" y="2273527"/>
          <a:ext cx="824653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158"/>
                <a:gridCol w="1902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มหาวิทยาลัยในประเทศ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อันดับที่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Webometrics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1-20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313267" y="3310466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ทุนการศึกษาต่อที่จะได้รับ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(จ่ายตามจริง)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626532" y="3898736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8"/>
                <a:gridCol w="2302933"/>
                <a:gridCol w="2253291"/>
                <a:gridCol w="2267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ระดับการศึกษา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มหาวิทยาลัยต่างประเทศ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มหาวิทยาลัยในประเทศ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หลักสูตรนานาชาติในประเทศและทวีปเอเชีย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1,500,000 บาท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200,000</a:t>
                      </a:r>
                      <a:r>
                        <a:rPr lang="th-TH" sz="2400" b="1" baseline="0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800,000 บาท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5,000,000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800,000 บาท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1,500,000 บาท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 ป.เอก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1,000,000 บาท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24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343243"/>
            <a:ext cx="8979244" cy="5986163"/>
          </a:xfrm>
        </p:spPr>
      </p:pic>
    </p:spTree>
    <p:extLst>
      <p:ext uri="{BB962C8B-B14F-4D97-AF65-F5344CB8AC3E}">
        <p14:creationId xmlns:p14="http://schemas.microsoft.com/office/powerpoint/2010/main" val="35841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กเหลี่ยม 5"/>
          <p:cNvSpPr/>
          <p:nvPr/>
        </p:nvSpPr>
        <p:spPr>
          <a:xfrm>
            <a:off x="419101" y="263611"/>
            <a:ext cx="7423321" cy="827657"/>
          </a:xfrm>
          <a:prstGeom prst="hexagon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ช่องทางการติดต่อ ผศ.ดร.วิทยา  เมฆขำ</a:t>
            </a:r>
            <a:endParaRPr lang="th-TH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4700"/>
            <a:ext cx="19812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70175"/>
            <a:ext cx="22098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3682905"/>
            <a:ext cx="282484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SRU\Desktop\งานท่านรองฯ\รูป ผศ.ดร.วิทย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295400"/>
            <a:ext cx="2336800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87" y="5638800"/>
            <a:ext cx="2735113" cy="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5004731"/>
            <a:ext cx="1931987" cy="71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3428992" y="3286124"/>
            <a:ext cx="2428892" cy="714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ศูนย์รวม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ERP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57554" y="4714884"/>
            <a:ext cx="1643074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4.สถาบันวิจัย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00364" y="5643578"/>
            <a:ext cx="100013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วิจัย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43372" y="5643578"/>
            <a:ext cx="157163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บริการวิชาการ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481776" y="4500570"/>
            <a:ext cx="250033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1.กองบริการการศึกษา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358082" y="5214950"/>
            <a:ext cx="142876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ภาระงานสอน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388688" y="5760576"/>
            <a:ext cx="157163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ประเมินผลของ 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นศ.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5720" y="56592"/>
            <a:ext cx="1857388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2.คณะ/วิทยาลัย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971792" y="1214422"/>
            <a:ext cx="913872" cy="2143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มอค.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966932" y="1571612"/>
            <a:ext cx="928694" cy="233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สื่อการสอน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10836" y="1928802"/>
            <a:ext cx="1643074" cy="2143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เอกสารประกอบการสอน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14348" y="2285992"/>
            <a:ext cx="1428760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428992" y="285728"/>
            <a:ext cx="2428892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3.กองบริหารงานบุคคล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214810" y="1357298"/>
            <a:ext cx="142876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การศึกษา ป.เอก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214810" y="857232"/>
            <a:ext cx="1643074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789008" y="837792"/>
            <a:ext cx="185738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6.สำนักศิลปะฯ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643702" y="1695048"/>
            <a:ext cx="2071702" cy="948134"/>
          </a:xfrm>
          <a:prstGeom prst="rect">
            <a:avLst/>
          </a:prstGeom>
          <a:solidFill>
            <a:srgbClr val="00B050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กิจกรรมหลัก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งานมหาวิทยาลัย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714348" y="3214686"/>
            <a:ext cx="1714512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สมรรถนะหลัก /รอง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1" name="ตัวเชื่อมต่อหักมุม 30"/>
          <p:cNvCxnSpPr>
            <a:stCxn id="12" idx="1"/>
            <a:endCxn id="16" idx="1"/>
          </p:cNvCxnSpPr>
          <p:nvPr/>
        </p:nvCxnSpPr>
        <p:spPr>
          <a:xfrm rot="10800000" flipH="1" flipV="1">
            <a:off x="285720" y="270905"/>
            <a:ext cx="428628" cy="2193681"/>
          </a:xfrm>
          <a:prstGeom prst="bentConnector3">
            <a:avLst>
              <a:gd name="adj1" fmla="val -5333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หักมุม 37"/>
          <p:cNvCxnSpPr>
            <a:stCxn id="17" idx="1"/>
            <a:endCxn id="19" idx="1"/>
          </p:cNvCxnSpPr>
          <p:nvPr/>
        </p:nvCxnSpPr>
        <p:spPr>
          <a:xfrm rot="10800000" flipH="1" flipV="1">
            <a:off x="3428992" y="500041"/>
            <a:ext cx="785818" cy="535785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หักมุม 39"/>
          <p:cNvCxnSpPr>
            <a:stCxn id="17" idx="1"/>
            <a:endCxn id="18" idx="1"/>
          </p:cNvCxnSpPr>
          <p:nvPr/>
        </p:nvCxnSpPr>
        <p:spPr>
          <a:xfrm rot="10800000" flipH="1" flipV="1">
            <a:off x="3428992" y="500041"/>
            <a:ext cx="785818" cy="1035851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>
            <a:stCxn id="6" idx="2"/>
            <a:endCxn id="7" idx="0"/>
          </p:cNvCxnSpPr>
          <p:nvPr/>
        </p:nvCxnSpPr>
        <p:spPr>
          <a:xfrm rot="5400000">
            <a:off x="3589728" y="5054215"/>
            <a:ext cx="500066" cy="67866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หักมุม 45"/>
          <p:cNvCxnSpPr>
            <a:stCxn id="6" idx="2"/>
            <a:endCxn id="8" idx="0"/>
          </p:cNvCxnSpPr>
          <p:nvPr/>
        </p:nvCxnSpPr>
        <p:spPr>
          <a:xfrm rot="16200000" flipH="1">
            <a:off x="4304107" y="5018495"/>
            <a:ext cx="500066" cy="750099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หักมุม 47"/>
          <p:cNvCxnSpPr>
            <a:stCxn id="9" idx="2"/>
            <a:endCxn id="10" idx="0"/>
          </p:cNvCxnSpPr>
          <p:nvPr/>
        </p:nvCxnSpPr>
        <p:spPr>
          <a:xfrm rot="16200000" flipH="1">
            <a:off x="7759325" y="4901813"/>
            <a:ext cx="285752" cy="34052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หักมุม 49"/>
          <p:cNvCxnSpPr>
            <a:stCxn id="9" idx="2"/>
            <a:endCxn id="11" idx="0"/>
          </p:cNvCxnSpPr>
          <p:nvPr/>
        </p:nvCxnSpPr>
        <p:spPr>
          <a:xfrm rot="5400000">
            <a:off x="7037535" y="5066170"/>
            <a:ext cx="831378" cy="557435"/>
          </a:xfrm>
          <a:prstGeom prst="bentConnector3">
            <a:avLst>
              <a:gd name="adj1" fmla="val 2594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59"/>
          <p:cNvCxnSpPr>
            <a:stCxn id="12" idx="1"/>
            <a:endCxn id="23" idx="1"/>
          </p:cNvCxnSpPr>
          <p:nvPr/>
        </p:nvCxnSpPr>
        <p:spPr>
          <a:xfrm rot="10800000" flipH="1" flipV="1">
            <a:off x="285720" y="270905"/>
            <a:ext cx="428628" cy="3122375"/>
          </a:xfrm>
          <a:prstGeom prst="bentConnector3">
            <a:avLst>
              <a:gd name="adj1" fmla="val -5333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รูปร่าง 64"/>
          <p:cNvCxnSpPr>
            <a:stCxn id="17" idx="3"/>
            <a:endCxn id="5" idx="7"/>
          </p:cNvCxnSpPr>
          <p:nvPr/>
        </p:nvCxnSpPr>
        <p:spPr>
          <a:xfrm flipH="1">
            <a:off x="5502181" y="500042"/>
            <a:ext cx="355703" cy="2890700"/>
          </a:xfrm>
          <a:prstGeom prst="bentConnector4">
            <a:avLst>
              <a:gd name="adj1" fmla="val -64267"/>
              <a:gd name="adj2" fmla="val 91768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>
            <a:stCxn id="20" idx="3"/>
            <a:endCxn id="5" idx="6"/>
          </p:cNvCxnSpPr>
          <p:nvPr/>
        </p:nvCxnSpPr>
        <p:spPr>
          <a:xfrm flipH="1">
            <a:off x="5857884" y="1052106"/>
            <a:ext cx="2788512" cy="2591208"/>
          </a:xfrm>
          <a:prstGeom prst="bentConnector3">
            <a:avLst>
              <a:gd name="adj1" fmla="val -8198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หักมุม 70"/>
          <p:cNvCxnSpPr>
            <a:stCxn id="6" idx="0"/>
            <a:endCxn id="5" idx="4"/>
          </p:cNvCxnSpPr>
          <p:nvPr/>
        </p:nvCxnSpPr>
        <p:spPr>
          <a:xfrm rot="5400000" flipH="1" flipV="1">
            <a:off x="4054074" y="4125521"/>
            <a:ext cx="714380" cy="4643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หักมุม 72"/>
          <p:cNvCxnSpPr>
            <a:stCxn id="9" idx="0"/>
            <a:endCxn id="5" idx="5"/>
          </p:cNvCxnSpPr>
          <p:nvPr/>
        </p:nvCxnSpPr>
        <p:spPr>
          <a:xfrm rot="16200000" flipV="1">
            <a:off x="6314719" y="3083348"/>
            <a:ext cx="604684" cy="22297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สี่เหลี่ยมผืนผ้า 73"/>
          <p:cNvSpPr/>
          <p:nvPr/>
        </p:nvSpPr>
        <p:spPr>
          <a:xfrm>
            <a:off x="4214810" y="1857364"/>
            <a:ext cx="1357322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นำเสนอ/ตีพิมพ์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7" name="ตัวเชื่อมต่อหักมุม 76"/>
          <p:cNvCxnSpPr>
            <a:stCxn id="17" idx="1"/>
            <a:endCxn id="74" idx="1"/>
          </p:cNvCxnSpPr>
          <p:nvPr/>
        </p:nvCxnSpPr>
        <p:spPr>
          <a:xfrm rot="10800000" flipH="1" flipV="1">
            <a:off x="3428992" y="500041"/>
            <a:ext cx="785818" cy="1535917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สี่เหลี่ยมผืนผ้า 77"/>
          <p:cNvSpPr/>
          <p:nvPr/>
        </p:nvSpPr>
        <p:spPr>
          <a:xfrm>
            <a:off x="4214810" y="2338380"/>
            <a:ext cx="142876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การพัฒนาตนเอง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2" name="ตัวเชื่อมต่อหักมุม 81"/>
          <p:cNvCxnSpPr>
            <a:stCxn id="17" idx="1"/>
            <a:endCxn id="78" idx="1"/>
          </p:cNvCxnSpPr>
          <p:nvPr/>
        </p:nvCxnSpPr>
        <p:spPr>
          <a:xfrm rot="10800000" flipH="1" flipV="1">
            <a:off x="3428992" y="500041"/>
            <a:ext cx="785818" cy="2016933"/>
          </a:xfrm>
          <a:prstGeom prst="bentConnector3">
            <a:avLst>
              <a:gd name="adj1" fmla="val -2909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รูปร่าง 44"/>
          <p:cNvCxnSpPr>
            <a:stCxn id="16" idx="3"/>
            <a:endCxn id="78" idx="2"/>
          </p:cNvCxnSpPr>
          <p:nvPr/>
        </p:nvCxnSpPr>
        <p:spPr>
          <a:xfrm>
            <a:off x="2143108" y="2464587"/>
            <a:ext cx="2786082" cy="230983"/>
          </a:xfrm>
          <a:prstGeom prst="bentConnector4">
            <a:avLst>
              <a:gd name="adj1" fmla="val 18718"/>
              <a:gd name="adj2" fmla="val 174226"/>
            </a:avLst>
          </a:prstGeom>
          <a:ln w="28575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สี่เหลี่ยมผืนผ้า 52"/>
          <p:cNvSpPr/>
          <p:nvPr/>
        </p:nvSpPr>
        <p:spPr>
          <a:xfrm>
            <a:off x="214282" y="5715016"/>
            <a:ext cx="2286016" cy="428628"/>
          </a:xfrm>
          <a:prstGeom prst="rect">
            <a:avLst/>
          </a:prstGeom>
          <a:solidFill>
            <a:srgbClr val="18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5.ฝ่ายทรัพย์สิน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142844" y="6429396"/>
            <a:ext cx="1000132" cy="357190"/>
          </a:xfrm>
          <a:prstGeom prst="rect">
            <a:avLst/>
          </a:prstGeom>
          <a:solidFill>
            <a:srgbClr val="18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วิจัย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6" name="ตัวเชื่อมต่อหักมุม 55"/>
          <p:cNvCxnSpPr>
            <a:stCxn id="53" idx="2"/>
            <a:endCxn id="54" idx="0"/>
          </p:cNvCxnSpPr>
          <p:nvPr/>
        </p:nvCxnSpPr>
        <p:spPr>
          <a:xfrm rot="5400000">
            <a:off x="857224" y="5929330"/>
            <a:ext cx="285752" cy="714380"/>
          </a:xfrm>
          <a:prstGeom prst="bentConnector3">
            <a:avLst>
              <a:gd name="adj1" fmla="val 50000"/>
            </a:avLst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สี่เหลี่ยมผืนผ้า 67"/>
          <p:cNvSpPr/>
          <p:nvPr/>
        </p:nvSpPr>
        <p:spPr>
          <a:xfrm>
            <a:off x="1285852" y="6429396"/>
            <a:ext cx="1571636" cy="357190"/>
          </a:xfrm>
          <a:prstGeom prst="rect">
            <a:avLst/>
          </a:prstGeom>
          <a:solidFill>
            <a:srgbClr val="180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บริการวิชาการ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9" name="ตัวเชื่อมต่อหักมุม 78"/>
          <p:cNvCxnSpPr>
            <a:stCxn id="53" idx="2"/>
            <a:endCxn id="68" idx="0"/>
          </p:cNvCxnSpPr>
          <p:nvPr/>
        </p:nvCxnSpPr>
        <p:spPr>
          <a:xfrm rot="16200000" flipH="1">
            <a:off x="1571604" y="5929330"/>
            <a:ext cx="285752" cy="714380"/>
          </a:xfrm>
          <a:prstGeom prst="bentConnector3">
            <a:avLst>
              <a:gd name="adj1" fmla="val 50000"/>
            </a:avLst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สี่เหลี่ยมผืนผ้า 79"/>
          <p:cNvSpPr/>
          <p:nvPr/>
        </p:nvSpPr>
        <p:spPr>
          <a:xfrm>
            <a:off x="714348" y="4929198"/>
            <a:ext cx="178595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อธิการบดี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3" name="ตัวเชื่อมต่อหักมุม 82"/>
          <p:cNvCxnSpPr>
            <a:stCxn id="53" idx="0"/>
            <a:endCxn id="80" idx="2"/>
          </p:cNvCxnSpPr>
          <p:nvPr/>
        </p:nvCxnSpPr>
        <p:spPr>
          <a:xfrm rot="5400000" flipH="1" flipV="1">
            <a:off x="1303711" y="5411405"/>
            <a:ext cx="357190" cy="25003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หักมุม 84"/>
          <p:cNvCxnSpPr>
            <a:stCxn id="80" idx="3"/>
            <a:endCxn id="6" idx="1"/>
          </p:cNvCxnSpPr>
          <p:nvPr/>
        </p:nvCxnSpPr>
        <p:spPr>
          <a:xfrm flipV="1">
            <a:off x="2500298" y="4929198"/>
            <a:ext cx="857256" cy="21431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หักมุม 87"/>
          <p:cNvCxnSpPr>
            <a:stCxn id="12" idx="3"/>
            <a:endCxn id="5" idx="2"/>
          </p:cNvCxnSpPr>
          <p:nvPr/>
        </p:nvCxnSpPr>
        <p:spPr>
          <a:xfrm>
            <a:off x="2143108" y="270906"/>
            <a:ext cx="1285884" cy="33724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สี่เหลี่ยมผืนผ้า 90"/>
          <p:cNvSpPr/>
          <p:nvPr/>
        </p:nvSpPr>
        <p:spPr>
          <a:xfrm>
            <a:off x="714348" y="2786058"/>
            <a:ext cx="1428760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ศิลปวัฒนฯ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5" name="ตัวเชื่อมต่อหักมุม 94"/>
          <p:cNvCxnSpPr>
            <a:stCxn id="12" idx="1"/>
            <a:endCxn id="91" idx="1"/>
          </p:cNvCxnSpPr>
          <p:nvPr/>
        </p:nvCxnSpPr>
        <p:spPr>
          <a:xfrm rot="10800000" flipH="1" flipV="1">
            <a:off x="285720" y="270905"/>
            <a:ext cx="428628" cy="2693747"/>
          </a:xfrm>
          <a:prstGeom prst="bentConnector3">
            <a:avLst>
              <a:gd name="adj1" fmla="val -5333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หักมุม 96"/>
          <p:cNvCxnSpPr>
            <a:stCxn id="91" idx="3"/>
            <a:endCxn id="66" idx="0"/>
          </p:cNvCxnSpPr>
          <p:nvPr/>
        </p:nvCxnSpPr>
        <p:spPr>
          <a:xfrm>
            <a:off x="2143108" y="2964653"/>
            <a:ext cx="2428892" cy="279681"/>
          </a:xfrm>
          <a:prstGeom prst="bentConnector2">
            <a:avLst/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หักมุม 102"/>
          <p:cNvCxnSpPr>
            <a:stCxn id="20" idx="2"/>
            <a:endCxn id="21" idx="0"/>
          </p:cNvCxnSpPr>
          <p:nvPr/>
        </p:nvCxnSpPr>
        <p:spPr>
          <a:xfrm rot="5400000">
            <a:off x="7484314" y="1461660"/>
            <a:ext cx="428628" cy="38149"/>
          </a:xfrm>
          <a:prstGeom prst="bentConnector3">
            <a:avLst>
              <a:gd name="adj1" fmla="val 50000"/>
            </a:avLst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สี่เหลี่ยมผืนผ้า 104"/>
          <p:cNvSpPr/>
          <p:nvPr/>
        </p:nvSpPr>
        <p:spPr>
          <a:xfrm>
            <a:off x="895494" y="716786"/>
            <a:ext cx="1071570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website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6" name="ตัวเชื่อมต่อหักมุม 115"/>
          <p:cNvCxnSpPr>
            <a:stCxn id="105" idx="2"/>
            <a:endCxn id="13" idx="0"/>
          </p:cNvCxnSpPr>
          <p:nvPr/>
        </p:nvCxnSpPr>
        <p:spPr>
          <a:xfrm rot="5400000">
            <a:off x="1359781" y="1142924"/>
            <a:ext cx="140446" cy="25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ตัวเชื่อมต่อหักมุม 118"/>
          <p:cNvCxnSpPr>
            <a:stCxn id="13" idx="2"/>
            <a:endCxn id="14" idx="0"/>
          </p:cNvCxnSpPr>
          <p:nvPr/>
        </p:nvCxnSpPr>
        <p:spPr>
          <a:xfrm rot="16200000" flipH="1">
            <a:off x="1358565" y="1498898"/>
            <a:ext cx="142876" cy="25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ตัวเชื่อมต่อหักมุม 120"/>
          <p:cNvCxnSpPr>
            <a:stCxn id="14" idx="2"/>
            <a:endCxn id="15" idx="0"/>
          </p:cNvCxnSpPr>
          <p:nvPr/>
        </p:nvCxnSpPr>
        <p:spPr>
          <a:xfrm rot="16200000" flipH="1">
            <a:off x="1370229" y="1866658"/>
            <a:ext cx="123194" cy="1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หักมุม 128"/>
          <p:cNvCxnSpPr>
            <a:stCxn id="12" idx="1"/>
            <a:endCxn id="105" idx="1"/>
          </p:cNvCxnSpPr>
          <p:nvPr/>
        </p:nvCxnSpPr>
        <p:spPr>
          <a:xfrm rot="10800000" flipH="1" flipV="1">
            <a:off x="285720" y="270905"/>
            <a:ext cx="609774" cy="624475"/>
          </a:xfrm>
          <a:prstGeom prst="bentConnector3">
            <a:avLst>
              <a:gd name="adj1" fmla="val -3748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รูปร่าง 133"/>
          <p:cNvCxnSpPr>
            <a:stCxn id="15" idx="3"/>
            <a:endCxn id="12" idx="2"/>
          </p:cNvCxnSpPr>
          <p:nvPr/>
        </p:nvCxnSpPr>
        <p:spPr>
          <a:xfrm flipH="1" flipV="1">
            <a:off x="1214414" y="485220"/>
            <a:ext cx="1039496" cy="1550739"/>
          </a:xfrm>
          <a:prstGeom prst="bentConnector4">
            <a:avLst>
              <a:gd name="adj1" fmla="val -21991"/>
              <a:gd name="adj2" fmla="val 9016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หักมุม 61"/>
          <p:cNvCxnSpPr>
            <a:stCxn id="6" idx="3"/>
            <a:endCxn id="74" idx="3"/>
          </p:cNvCxnSpPr>
          <p:nvPr/>
        </p:nvCxnSpPr>
        <p:spPr>
          <a:xfrm flipV="1">
            <a:off x="5000628" y="2035959"/>
            <a:ext cx="571504" cy="2893239"/>
          </a:xfrm>
          <a:prstGeom prst="bentConnector3">
            <a:avLst>
              <a:gd name="adj1" fmla="val 221509"/>
            </a:avLst>
          </a:prstGeom>
          <a:ln w="19050">
            <a:solidFill>
              <a:srgbClr val="00B0F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สี่เหลี่ยมผืนผ้า 71"/>
          <p:cNvSpPr/>
          <p:nvPr/>
        </p:nvSpPr>
        <p:spPr>
          <a:xfrm>
            <a:off x="6143668" y="6357958"/>
            <a:ext cx="164304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6" name="ตัวเชื่อมต่อหักมุม 85"/>
          <p:cNvCxnSpPr>
            <a:stCxn id="17" idx="3"/>
            <a:endCxn id="72" idx="3"/>
          </p:cNvCxnSpPr>
          <p:nvPr/>
        </p:nvCxnSpPr>
        <p:spPr>
          <a:xfrm>
            <a:off x="5857884" y="500042"/>
            <a:ext cx="1928826" cy="6036511"/>
          </a:xfrm>
          <a:prstGeom prst="bentConnector3">
            <a:avLst>
              <a:gd name="adj1" fmla="val 164626"/>
            </a:avLst>
          </a:prstGeom>
          <a:ln w="28575">
            <a:solidFill>
              <a:srgbClr val="7030A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หักมุม 92"/>
          <p:cNvCxnSpPr>
            <a:stCxn id="9" idx="2"/>
            <a:endCxn id="72" idx="1"/>
          </p:cNvCxnSpPr>
          <p:nvPr/>
        </p:nvCxnSpPr>
        <p:spPr>
          <a:xfrm rot="5400000">
            <a:off x="6134128" y="4938739"/>
            <a:ext cx="1607355" cy="1588273"/>
          </a:xfrm>
          <a:prstGeom prst="bentConnector4">
            <a:avLst>
              <a:gd name="adj1" fmla="val 7704"/>
              <a:gd name="adj2" fmla="val 114393"/>
            </a:avLst>
          </a:prstGeom>
          <a:ln w="1905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91"/>
          <p:cNvSpPr txBox="1"/>
          <p:nvPr/>
        </p:nvSpPr>
        <p:spPr>
          <a:xfrm>
            <a:off x="4214810" y="32443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35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142844" y="3714752"/>
            <a:ext cx="1928826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7.กองแผน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500034" y="4409450"/>
            <a:ext cx="928694" cy="233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กพร.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1785918" y="4286256"/>
            <a:ext cx="928694" cy="233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ประกัน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3000364" y="4286256"/>
            <a:ext cx="928694" cy="2339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Agenda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2" name="ตัวเชื่อมต่อหักมุม 91"/>
          <p:cNvCxnSpPr>
            <a:stCxn id="67" idx="2"/>
            <a:endCxn id="84" idx="0"/>
          </p:cNvCxnSpPr>
          <p:nvPr/>
        </p:nvCxnSpPr>
        <p:spPr>
          <a:xfrm rot="5400000">
            <a:off x="902784" y="4204977"/>
            <a:ext cx="266070" cy="142876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หักมุม 95"/>
          <p:cNvCxnSpPr>
            <a:stCxn id="84" idx="3"/>
            <a:endCxn id="87" idx="1"/>
          </p:cNvCxnSpPr>
          <p:nvPr/>
        </p:nvCxnSpPr>
        <p:spPr>
          <a:xfrm flipV="1">
            <a:off x="1428728" y="4403254"/>
            <a:ext cx="357190" cy="12319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ตัวเชื่อมต่อหักมุม 98"/>
          <p:cNvCxnSpPr>
            <a:stCxn id="87" idx="3"/>
            <a:endCxn id="89" idx="1"/>
          </p:cNvCxnSpPr>
          <p:nvPr/>
        </p:nvCxnSpPr>
        <p:spPr>
          <a:xfrm>
            <a:off x="2714612" y="4403254"/>
            <a:ext cx="285752" cy="15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รูปร่าง 103"/>
          <p:cNvCxnSpPr>
            <a:stCxn id="67" idx="3"/>
            <a:endCxn id="5" idx="3"/>
          </p:cNvCxnSpPr>
          <p:nvPr/>
        </p:nvCxnSpPr>
        <p:spPr>
          <a:xfrm flipV="1">
            <a:off x="2071670" y="3895886"/>
            <a:ext cx="1713025" cy="33180"/>
          </a:xfrm>
          <a:prstGeom prst="bentConnector4">
            <a:avLst>
              <a:gd name="adj1" fmla="val 39618"/>
              <a:gd name="adj2" fmla="val -588969"/>
            </a:avLst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หักมุม 3"/>
          <p:cNvCxnSpPr/>
          <p:nvPr/>
        </p:nvCxnSpPr>
        <p:spPr>
          <a:xfrm rot="10800000" flipV="1">
            <a:off x="5680032" y="3177698"/>
            <a:ext cx="1108976" cy="251302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สี่เหลี่ยมผืนผ้า 74"/>
          <p:cNvSpPr/>
          <p:nvPr/>
        </p:nvSpPr>
        <p:spPr>
          <a:xfrm>
            <a:off x="6789008" y="2852937"/>
            <a:ext cx="1857388" cy="6296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8.สสสร.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</a:t>
            </a:r>
          </a:p>
        </p:txBody>
      </p:sp>
    </p:spTree>
    <p:extLst>
      <p:ext uri="{BB962C8B-B14F-4D97-AF65-F5344CB8AC3E}">
        <p14:creationId xmlns:p14="http://schemas.microsoft.com/office/powerpoint/2010/main" val="21577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74" grpId="0" animBg="1"/>
      <p:bldP spid="78" grpId="0" animBg="1"/>
      <p:bldP spid="53" grpId="0" animBg="1"/>
      <p:bldP spid="54" grpId="0" animBg="1"/>
      <p:bldP spid="68" grpId="0" animBg="1"/>
      <p:bldP spid="80" grpId="0" animBg="1"/>
      <p:bldP spid="91" grpId="0" animBg="1"/>
      <p:bldP spid="105" grpId="0" animBg="1"/>
      <p:bldP spid="72" grpId="0" animBg="1"/>
      <p:bldP spid="67" grpId="0" animBg="1"/>
      <p:bldP spid="84" grpId="0" animBg="1"/>
      <p:bldP spid="87" grpId="0" animBg="1"/>
      <p:bldP spid="89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3552800" y="2993595"/>
            <a:ext cx="2220775" cy="64294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สายสนับสนุน</a:t>
            </a: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วิชาการ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(แบบ ปม.2)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หักมุม 5"/>
          <p:cNvCxnSpPr>
            <a:endCxn id="5" idx="0"/>
          </p:cNvCxnSpPr>
          <p:nvPr/>
        </p:nvCxnSpPr>
        <p:spPr>
          <a:xfrm rot="16200000" flipH="1">
            <a:off x="4269030" y="2599436"/>
            <a:ext cx="785819" cy="24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มุมมน 24"/>
          <p:cNvSpPr/>
          <p:nvPr/>
        </p:nvSpPr>
        <p:spPr>
          <a:xfrm>
            <a:off x="2808280" y="4208041"/>
            <a:ext cx="1547696" cy="6786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ผลสัมฤทธิ์ของงาน (70 คะแนน)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25"/>
          <p:cNvSpPr/>
          <p:nvPr/>
        </p:nvSpPr>
        <p:spPr>
          <a:xfrm>
            <a:off x="5148064" y="4208040"/>
            <a:ext cx="1694942" cy="67866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สมรรถนะ 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(10 คะแนน) 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ตัวเชื่อมต่อหักมุม 8"/>
          <p:cNvCxnSpPr>
            <a:stCxn id="5" idx="2"/>
            <a:endCxn id="7" idx="0"/>
          </p:cNvCxnSpPr>
          <p:nvPr/>
        </p:nvCxnSpPr>
        <p:spPr>
          <a:xfrm rot="5400000">
            <a:off x="3836906" y="3381759"/>
            <a:ext cx="571504" cy="10810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หักมุม 9"/>
          <p:cNvCxnSpPr>
            <a:stCxn id="5" idx="2"/>
            <a:endCxn id="8" idx="0"/>
          </p:cNvCxnSpPr>
          <p:nvPr/>
        </p:nvCxnSpPr>
        <p:spPr>
          <a:xfrm rot="16200000" flipH="1">
            <a:off x="5043610" y="3256114"/>
            <a:ext cx="571503" cy="13323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7910" y="76761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2739" y="262386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4980" y="36170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90</a:t>
            </a:r>
            <a:endParaRPr lang="th-TH" sz="1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63737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endParaRPr lang="th-TH" sz="1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8966"/>
            <a:ext cx="914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การประเมินผลการปฏิบัติราชการ ตำแหน่ง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สนับสนุนวิชาการ (ปีงบ 2561)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 rot="16200000">
            <a:off x="-274411" y="4089484"/>
            <a:ext cx="335758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จากระบบ </a:t>
            </a:r>
            <a:r>
              <a:rPr lang="th-TH" sz="2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หน่วยงาน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วงเล็บปีกกาซ้าย 16"/>
          <p:cNvSpPr/>
          <p:nvPr/>
        </p:nvSpPr>
        <p:spPr>
          <a:xfrm rot="10800000">
            <a:off x="1913974" y="2929808"/>
            <a:ext cx="785818" cy="32861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 rot="16200000">
            <a:off x="6822297" y="4018046"/>
            <a:ext cx="335758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ได้จาก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ผู้บริหาร</a:t>
            </a:r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18"/>
          <p:cNvSpPr/>
          <p:nvPr/>
        </p:nvSpPr>
        <p:spPr>
          <a:xfrm>
            <a:off x="2624124" y="1196245"/>
            <a:ext cx="407196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แบบรายงานสรุปคะแนนการประเมินผลการปฏิบัติราชการ (แบบ ปม.5)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627784" y="5608375"/>
            <a:ext cx="1714512" cy="6008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ภาษาอังกฤษ (20 คะแนน)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2699792" y="3617002"/>
            <a:ext cx="504056" cy="389703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6308741" y="3627187"/>
            <a:ext cx="504056" cy="389703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4171739" y="2612467"/>
            <a:ext cx="504056" cy="389703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7" name="ตัวเชื่อมต่อหักมุม 36"/>
          <p:cNvCxnSpPr>
            <a:stCxn id="23" idx="4"/>
            <a:endCxn id="16" idx="2"/>
          </p:cNvCxnSpPr>
          <p:nvPr/>
        </p:nvCxnSpPr>
        <p:spPr>
          <a:xfrm rot="5400000">
            <a:off x="2415144" y="5198446"/>
            <a:ext cx="59135" cy="2080658"/>
          </a:xfrm>
          <a:prstGeom prst="bentConnector3">
            <a:avLst>
              <a:gd name="adj1" fmla="val 386573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ลูกศรขวา 37"/>
          <p:cNvSpPr/>
          <p:nvPr/>
        </p:nvSpPr>
        <p:spPr>
          <a:xfrm>
            <a:off x="7020272" y="4437112"/>
            <a:ext cx="79208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ลูกศรขึ้น 27"/>
          <p:cNvSpPr/>
          <p:nvPr/>
        </p:nvSpPr>
        <p:spPr>
          <a:xfrm rot="8595750">
            <a:off x="2457772" y="2871966"/>
            <a:ext cx="372916" cy="73497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ลูกศรขึ้น 28"/>
          <p:cNvSpPr/>
          <p:nvPr/>
        </p:nvSpPr>
        <p:spPr>
          <a:xfrm rot="12556266">
            <a:off x="6672090" y="2937810"/>
            <a:ext cx="372916" cy="73497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ลูกศรขึ้น 29"/>
          <p:cNvSpPr/>
          <p:nvPr/>
        </p:nvSpPr>
        <p:spPr>
          <a:xfrm rot="14032149">
            <a:off x="4792294" y="2190175"/>
            <a:ext cx="372916" cy="73497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ลูกศรขึ้น 30"/>
          <p:cNvSpPr/>
          <p:nvPr/>
        </p:nvSpPr>
        <p:spPr>
          <a:xfrm rot="14032149">
            <a:off x="4392034" y="5240885"/>
            <a:ext cx="372916" cy="73497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87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142975" y="2486629"/>
            <a:ext cx="2220775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สายสนับสนุน 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(แบบ ปม.2)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643570" y="2486629"/>
            <a:ext cx="2071702" cy="6429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สายบริหาร 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(แบบ ปม.3)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5214942" y="3915389"/>
            <a:ext cx="1342500" cy="5000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ผลสัมฤทธิ์ของงาน 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230902" y="4915521"/>
            <a:ext cx="135732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ก.พ.ร.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30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142748" y="5644723"/>
            <a:ext cx="154199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ประกันฯ  30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5237195" y="6373925"/>
            <a:ext cx="135732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Agenda 20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7072330" y="4915521"/>
            <a:ext cx="1857388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สมรรถนะหลัก 10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7074760" y="5632331"/>
            <a:ext cx="1854958" cy="3375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สมรรถนะรอง 10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ตัวเชื่อมต่อหักมุม 12"/>
          <p:cNvCxnSpPr>
            <a:endCxn id="5" idx="0"/>
          </p:cNvCxnSpPr>
          <p:nvPr/>
        </p:nvCxnSpPr>
        <p:spPr>
          <a:xfrm rot="5400000">
            <a:off x="3064118" y="890056"/>
            <a:ext cx="785819" cy="240732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หักมุม 13"/>
          <p:cNvCxnSpPr>
            <a:endCxn id="6" idx="0"/>
          </p:cNvCxnSpPr>
          <p:nvPr/>
        </p:nvCxnSpPr>
        <p:spPr>
          <a:xfrm rot="16200000" flipH="1">
            <a:off x="5277146" y="1084353"/>
            <a:ext cx="785819" cy="20187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มุมมน 24"/>
          <p:cNvSpPr/>
          <p:nvPr/>
        </p:nvSpPr>
        <p:spPr>
          <a:xfrm>
            <a:off x="357158" y="3701075"/>
            <a:ext cx="1547696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ผลสัมฤทธิ์ของงาน (70)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มุมมน 25"/>
          <p:cNvSpPr/>
          <p:nvPr/>
        </p:nvSpPr>
        <p:spPr>
          <a:xfrm>
            <a:off x="3143240" y="3701075"/>
            <a:ext cx="1143008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 (10)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มุมมน 26"/>
          <p:cNvSpPr/>
          <p:nvPr/>
        </p:nvSpPr>
        <p:spPr>
          <a:xfrm>
            <a:off x="7429520" y="3915389"/>
            <a:ext cx="1143008" cy="5000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สมรรถนะ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ตัวเชื่อมต่อหักมุม 17"/>
          <p:cNvCxnSpPr>
            <a:stCxn id="5" idx="2"/>
            <a:endCxn id="15" idx="0"/>
          </p:cNvCxnSpPr>
          <p:nvPr/>
        </p:nvCxnSpPr>
        <p:spPr>
          <a:xfrm rot="5400000">
            <a:off x="1406433" y="2854145"/>
            <a:ext cx="571504" cy="112235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>
            <a:stCxn id="5" idx="2"/>
            <a:endCxn id="16" idx="0"/>
          </p:cNvCxnSpPr>
          <p:nvPr/>
        </p:nvCxnSpPr>
        <p:spPr>
          <a:xfrm rot="16200000" flipH="1">
            <a:off x="2698301" y="2684632"/>
            <a:ext cx="571504" cy="14613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หักมุม 19"/>
          <p:cNvCxnSpPr>
            <a:stCxn id="17" idx="2"/>
            <a:endCxn id="11" idx="0"/>
          </p:cNvCxnSpPr>
          <p:nvPr/>
        </p:nvCxnSpPr>
        <p:spPr>
          <a:xfrm rot="5400000">
            <a:off x="7750991" y="4665488"/>
            <a:ext cx="500066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หักมุม 20"/>
          <p:cNvCxnSpPr>
            <a:stCxn id="8" idx="4"/>
            <a:endCxn id="9" idx="0"/>
          </p:cNvCxnSpPr>
          <p:nvPr/>
        </p:nvCxnSpPr>
        <p:spPr>
          <a:xfrm rot="16200000" flipH="1">
            <a:off x="5689928" y="5420907"/>
            <a:ext cx="443450" cy="41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หักมุม 21"/>
          <p:cNvCxnSpPr>
            <a:stCxn id="11" idx="4"/>
            <a:endCxn id="12" idx="0"/>
          </p:cNvCxnSpPr>
          <p:nvPr/>
        </p:nvCxnSpPr>
        <p:spPr>
          <a:xfrm rot="16200000" flipH="1">
            <a:off x="7786102" y="5416194"/>
            <a:ext cx="431058" cy="12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หักมุม 22"/>
          <p:cNvCxnSpPr>
            <a:stCxn id="9" idx="4"/>
            <a:endCxn id="10" idx="0"/>
          </p:cNvCxnSpPr>
          <p:nvPr/>
        </p:nvCxnSpPr>
        <p:spPr>
          <a:xfrm rot="16200000" flipH="1">
            <a:off x="5693075" y="6151144"/>
            <a:ext cx="443450" cy="21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06560" y="180055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3414" y="1804323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15" y="11308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211689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352126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5932" y="214560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2" name="ตัวเชื่อมต่อหักมุม 31"/>
          <p:cNvCxnSpPr>
            <a:stCxn id="6" idx="2"/>
            <a:endCxn id="7" idx="0"/>
          </p:cNvCxnSpPr>
          <p:nvPr/>
        </p:nvCxnSpPr>
        <p:spPr>
          <a:xfrm rot="5400000">
            <a:off x="5889898" y="3125866"/>
            <a:ext cx="785818" cy="7932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หักมุม 32"/>
          <p:cNvCxnSpPr>
            <a:stCxn id="6" idx="2"/>
            <a:endCxn id="17" idx="0"/>
          </p:cNvCxnSpPr>
          <p:nvPr/>
        </p:nvCxnSpPr>
        <p:spPr>
          <a:xfrm rot="16200000" flipH="1">
            <a:off x="6947313" y="2861678"/>
            <a:ext cx="785818" cy="132160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72462" y="353506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3680"/>
            <a:ext cx="9144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การประเมินผลการปฏิบัติราชการ ตำแหน่ง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ผู้บริหารสายสนับสนุนวิชาการ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(ปีงบ 2561)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6" name="ตัวเชื่อมต่อหักมุม 35"/>
          <p:cNvCxnSpPr/>
          <p:nvPr/>
        </p:nvCxnSpPr>
        <p:spPr>
          <a:xfrm rot="5400000">
            <a:off x="5635365" y="4665488"/>
            <a:ext cx="500066" cy="15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มุมมน 36"/>
          <p:cNvSpPr/>
          <p:nvPr/>
        </p:nvSpPr>
        <p:spPr>
          <a:xfrm>
            <a:off x="214282" y="2438392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ระบบ</a:t>
            </a:r>
          </a:p>
          <a:p>
            <a:pPr algn="ctr"/>
            <a:r>
              <a:rPr lang="th-TH" sz="2400" b="1" dirty="0" smtClean="0"/>
              <a:t>(90)</a:t>
            </a:r>
            <a:endParaRPr lang="th-TH" sz="2400" b="1" dirty="0"/>
          </a:p>
        </p:txBody>
      </p:sp>
      <p:cxnSp>
        <p:nvCxnSpPr>
          <p:cNvPr id="38" name="ลูกศรเชื่อมต่อแบบตรง 37"/>
          <p:cNvCxnSpPr>
            <a:stCxn id="37" idx="2"/>
          </p:cNvCxnSpPr>
          <p:nvPr/>
        </p:nvCxnSpPr>
        <p:spPr>
          <a:xfrm rot="16200000" flipH="1">
            <a:off x="642910" y="3152772"/>
            <a:ext cx="357190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มุมมน 39"/>
          <p:cNvSpPr/>
          <p:nvPr/>
        </p:nvSpPr>
        <p:spPr>
          <a:xfrm>
            <a:off x="3533769" y="2495542"/>
            <a:ext cx="92869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ผู้บริหาร</a:t>
            </a:r>
            <a:endParaRPr lang="th-TH" sz="2000" b="1" dirty="0"/>
          </a:p>
          <a:p>
            <a:pPr algn="ctr"/>
            <a:r>
              <a:rPr lang="th-TH" sz="2000" b="1" dirty="0" smtClean="0"/>
              <a:t>(10)</a:t>
            </a:r>
            <a:endParaRPr lang="th-TH" sz="2000" b="1" dirty="0"/>
          </a:p>
        </p:txBody>
      </p:sp>
      <p:cxnSp>
        <p:nvCxnSpPr>
          <p:cNvPr id="40" name="ลูกศรเชื่อมต่อแบบตรง 39"/>
          <p:cNvCxnSpPr>
            <a:stCxn id="39" idx="2"/>
          </p:cNvCxnSpPr>
          <p:nvPr/>
        </p:nvCxnSpPr>
        <p:spPr>
          <a:xfrm rot="5400000">
            <a:off x="3805820" y="3296806"/>
            <a:ext cx="279180" cy="105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มุมมน 43"/>
          <p:cNvSpPr/>
          <p:nvPr/>
        </p:nvSpPr>
        <p:spPr>
          <a:xfrm>
            <a:off x="4667252" y="2505067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ระบบ</a:t>
            </a:r>
            <a:endParaRPr lang="th-TH" sz="2400" b="1" dirty="0"/>
          </a:p>
        </p:txBody>
      </p:sp>
      <p:cxnSp>
        <p:nvCxnSpPr>
          <p:cNvPr id="42" name="ลูกศรเชื่อมต่อแบบตรง 41"/>
          <p:cNvCxnSpPr/>
          <p:nvPr/>
        </p:nvCxnSpPr>
        <p:spPr>
          <a:xfrm>
            <a:off x="5167318" y="3219447"/>
            <a:ext cx="714380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สี่เหลี่ยมมุมมน 54"/>
          <p:cNvSpPr/>
          <p:nvPr/>
        </p:nvSpPr>
        <p:spPr>
          <a:xfrm>
            <a:off x="8015312" y="2462205"/>
            <a:ext cx="92869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ผู้บริหาร</a:t>
            </a:r>
            <a:endParaRPr lang="th-TH" sz="2000" b="1" dirty="0"/>
          </a:p>
        </p:txBody>
      </p:sp>
      <p:cxnSp>
        <p:nvCxnSpPr>
          <p:cNvPr id="44" name="ลูกศรเชื่อมต่อแบบตรง 43"/>
          <p:cNvCxnSpPr/>
          <p:nvPr/>
        </p:nvCxnSpPr>
        <p:spPr>
          <a:xfrm rot="5400000">
            <a:off x="8175176" y="3302474"/>
            <a:ext cx="428629" cy="1768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มุมมน 59"/>
          <p:cNvSpPr/>
          <p:nvPr/>
        </p:nvSpPr>
        <p:spPr>
          <a:xfrm>
            <a:off x="2633649" y="800082"/>
            <a:ext cx="407196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แบบรายงานสรุปคะแนนการประเมินผลการปฏิบัติราชการ (แบบ ปม.5)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วงรี 45"/>
          <p:cNvSpPr/>
          <p:nvPr/>
        </p:nvSpPr>
        <p:spPr>
          <a:xfrm>
            <a:off x="1625768" y="4907695"/>
            <a:ext cx="1714512" cy="58715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ภาษาอังกฤษ (20)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8" name="ตัวเชื่อมต่อตรง 47"/>
          <p:cNvCxnSpPr/>
          <p:nvPr/>
        </p:nvCxnSpPr>
        <p:spPr>
          <a:xfrm>
            <a:off x="4623756" y="2116899"/>
            <a:ext cx="0" cy="4696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วงรี 50"/>
          <p:cNvSpPr/>
          <p:nvPr/>
        </p:nvSpPr>
        <p:spPr>
          <a:xfrm>
            <a:off x="1604030" y="2136148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วงรี 51"/>
          <p:cNvSpPr/>
          <p:nvPr/>
        </p:nvSpPr>
        <p:spPr>
          <a:xfrm>
            <a:off x="3123071" y="1826125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วงรี 52"/>
          <p:cNvSpPr/>
          <p:nvPr/>
        </p:nvSpPr>
        <p:spPr>
          <a:xfrm>
            <a:off x="5743357" y="3509006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วงรี 53"/>
          <p:cNvSpPr/>
          <p:nvPr/>
        </p:nvSpPr>
        <p:spPr>
          <a:xfrm>
            <a:off x="8022741" y="3573265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วงรี 54"/>
          <p:cNvSpPr/>
          <p:nvPr/>
        </p:nvSpPr>
        <p:spPr>
          <a:xfrm>
            <a:off x="6731560" y="2148066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วงรี 55"/>
          <p:cNvSpPr/>
          <p:nvPr/>
        </p:nvSpPr>
        <p:spPr>
          <a:xfrm>
            <a:off x="5006162" y="1827680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วงรี 56"/>
          <p:cNvSpPr/>
          <p:nvPr/>
        </p:nvSpPr>
        <p:spPr>
          <a:xfrm>
            <a:off x="6741177" y="1150090"/>
            <a:ext cx="599045" cy="350084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ตัวเชื่อมต่อหักมุม 3"/>
          <p:cNvCxnSpPr>
            <a:stCxn id="46" idx="2"/>
            <a:endCxn id="15" idx="2"/>
          </p:cNvCxnSpPr>
          <p:nvPr/>
        </p:nvCxnSpPr>
        <p:spPr>
          <a:xfrm rot="10800000">
            <a:off x="1131006" y="4201142"/>
            <a:ext cx="494762" cy="1000131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วงรี 57"/>
          <p:cNvSpPr/>
          <p:nvPr/>
        </p:nvSpPr>
        <p:spPr>
          <a:xfrm>
            <a:off x="323528" y="2780928"/>
            <a:ext cx="642942" cy="438519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วงรี 58"/>
          <p:cNvSpPr/>
          <p:nvPr/>
        </p:nvSpPr>
        <p:spPr>
          <a:xfrm>
            <a:off x="3661360" y="2788180"/>
            <a:ext cx="642942" cy="438519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9552" y="105273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5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5345" r="24130" b="8885"/>
          <a:stretch/>
        </p:blipFill>
        <p:spPr bwMode="auto">
          <a:xfrm>
            <a:off x="61189" y="332656"/>
            <a:ext cx="904731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1814821"/>
            <a:ext cx="144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เหมือนเดิม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13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16768" r="37336" b="10121"/>
          <a:stretch/>
        </p:blipFill>
        <p:spPr bwMode="auto">
          <a:xfrm>
            <a:off x="141412" y="257894"/>
            <a:ext cx="88201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1814821"/>
            <a:ext cx="144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เหมือนเดิม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3874" y="65389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>
                <a:latin typeface="TH SarabunPSK" pitchFamily="34" charset="-34"/>
                <a:cs typeface="TH SarabunPSK" pitchFamily="34" charset="-34"/>
              </a:rPr>
              <a:t>http://www.ssru.ac.th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983413" y="6537761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1400" dirty="0" err="1" smtClean="0">
                <a:latin typeface="TH SarabunPSK" pitchFamily="34" charset="-34"/>
                <a:cs typeface="TH SarabunPSK" pitchFamily="34" charset="-34"/>
              </a:rPr>
              <a:t>Asst.Prof.Dr.witthaya</a:t>
            </a:r>
            <a:r>
              <a:rPr lang="en-US" alt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400" dirty="0" err="1">
                <a:latin typeface="TH SarabunPSK" pitchFamily="34" charset="-34"/>
                <a:cs typeface="TH SarabunPSK" pitchFamily="34" charset="-34"/>
              </a:rPr>
              <a:t>Mekhum</a:t>
            </a:r>
            <a:endParaRPr lang="th-TH" alt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1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3046</Words>
  <Application>Microsoft Office PowerPoint</Application>
  <PresentationFormat>On-screen Show (4:3)</PresentationFormat>
  <Paragraphs>585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Angsana New</vt:lpstr>
      <vt:lpstr>Arial</vt:lpstr>
      <vt:lpstr>Calibri</vt:lpstr>
      <vt:lpstr>Calibri Light</vt:lpstr>
      <vt:lpstr>Cordia New</vt:lpstr>
      <vt:lpstr>TH Niramit AS</vt:lpstr>
      <vt:lpstr>TH SarabunPSK</vt:lpstr>
      <vt:lpstr>Wingdings</vt:lpstr>
      <vt:lpstr>Office Theme</vt:lpstr>
      <vt:lpstr>PowerPoint Presentation</vt:lpstr>
      <vt:lpstr>PowerPoint Presentation</vt:lpstr>
      <vt:lpstr>ยุทธศาสตร์มหาวิทยาลัยราชภัฏสวนสุนันทา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59</cp:revision>
  <cp:lastPrinted>2018-01-03T02:29:03Z</cp:lastPrinted>
  <dcterms:created xsi:type="dcterms:W3CDTF">2017-12-26T06:49:05Z</dcterms:created>
  <dcterms:modified xsi:type="dcterms:W3CDTF">2018-01-03T02:29:19Z</dcterms:modified>
</cp:coreProperties>
</file>